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4"/>
  </p:notesMasterIdLst>
  <p:handoutMasterIdLst>
    <p:handoutMasterId r:id="rId5"/>
  </p:handoutMasterIdLst>
  <p:sldIdLst>
    <p:sldId id="330" r:id="rId2"/>
    <p:sldId id="331" r:id="rId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3366CC"/>
    <a:srgbClr val="700000"/>
    <a:srgbClr val="DDD9C3"/>
    <a:srgbClr val="336699"/>
    <a:srgbClr val="3399FF"/>
    <a:srgbClr val="003399"/>
    <a:srgbClr val="0000FF"/>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8" autoAdjust="0"/>
    <p:restoredTop sz="94660"/>
  </p:normalViewPr>
  <p:slideViewPr>
    <p:cSldViewPr>
      <p:cViewPr varScale="1">
        <p:scale>
          <a:sx n="81" d="100"/>
          <a:sy n="81" d="100"/>
        </p:scale>
        <p:origin x="-2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20F99B8A-6DB5-49B2-9194-CA5AF74892EA}" type="datetimeFigureOut">
              <a:rPr lang="en-US" smtClean="0"/>
              <a:t>2/21/2016</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D79B4EA9-56DD-448F-9839-146A73391FF4}" type="slidenum">
              <a:rPr lang="en-US" smtClean="0"/>
              <a:t>‹#›</a:t>
            </a:fld>
            <a:endParaRPr lang="en-US"/>
          </a:p>
        </p:txBody>
      </p:sp>
    </p:spTree>
    <p:extLst>
      <p:ext uri="{BB962C8B-B14F-4D97-AF65-F5344CB8AC3E}">
        <p14:creationId xmlns:p14="http://schemas.microsoft.com/office/powerpoint/2010/main" val="4091525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3" name="Date Placeholder 2"/>
          <p:cNvSpPr>
            <a:spLocks noGrp="1"/>
          </p:cNvSpPr>
          <p:nvPr>
            <p:ph type="dt" idx="1"/>
          </p:nvPr>
        </p:nvSpPr>
        <p:spPr bwMode="auto">
          <a:xfrm>
            <a:off x="4143375"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2CC4E33D-8A2F-4FF1-A74A-2FF8270B944F}" type="datetimeFigureOut">
              <a:rPr lang="en-US"/>
              <a:pPr>
                <a:defRPr/>
              </a:pPr>
              <a:t>2/21/2016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bwMode="auto">
          <a:xfrm>
            <a:off x="731838" y="4560888"/>
            <a:ext cx="5851525" cy="4321175"/>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7" name="Slide Number Placeholder 6"/>
          <p:cNvSpPr>
            <a:spLocks noGrp="1"/>
          </p:cNvSpPr>
          <p:nvPr>
            <p:ph type="sldNum" sz="quarter" idx="5"/>
          </p:nvPr>
        </p:nvSpPr>
        <p:spPr bwMode="auto">
          <a:xfrm>
            <a:off x="4143375"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3048157F-78A4-4B53-ABCD-8E4EC53B9071}" type="slidenum">
              <a:rPr lang="en-US"/>
              <a:pPr>
                <a:defRPr/>
              </a:pPr>
              <a:t>‹#›</a:t>
            </a:fld>
            <a:endParaRPr lang="en-US" dirty="0"/>
          </a:p>
        </p:txBody>
      </p:sp>
    </p:spTree>
    <p:extLst>
      <p:ext uri="{BB962C8B-B14F-4D97-AF65-F5344CB8AC3E}">
        <p14:creationId xmlns:p14="http://schemas.microsoft.com/office/powerpoint/2010/main" val="1305307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p:txBody>
          <a:bodyPr/>
          <a:lstStyle>
            <a:lvl1pPr>
              <a:defRPr/>
            </a:lvl1pPr>
          </a:lstStyle>
          <a:p>
            <a:pPr>
              <a:defRPr/>
            </a:pPr>
            <a:r>
              <a:rPr lang="en-US" dirty="0" smtClean="0"/>
              <a:t>4/16/2014</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AF970AA0-F8FA-409E-8BCE-8E6B2D5C3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324600" cy="6858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447800"/>
            <a:ext cx="83058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sz="half" idx="10"/>
          </p:nvPr>
        </p:nvSpPr>
        <p:spPr/>
        <p:txBody>
          <a:bodyPr/>
          <a:lstStyle>
            <a:lvl1pPr>
              <a:defRPr/>
            </a:lvl1pPr>
          </a:lstStyle>
          <a:p>
            <a:pPr>
              <a:defRPr/>
            </a:pPr>
            <a:fld id="{856CB176-7636-4D25-8179-B85D6FA51499}" type="datetime1">
              <a:rPr lang="en-US"/>
              <a:pPr>
                <a:defRPr/>
              </a:pPr>
              <a:t>2/21/2016</a:t>
            </a:fld>
            <a:endParaRPr lang="en-US" dirty="0"/>
          </a:p>
        </p:txBody>
      </p:sp>
      <p:sp>
        <p:nvSpPr>
          <p:cNvPr id="5" name="Rectangle 4"/>
          <p:cNvSpPr>
            <a:spLocks noGrp="1" noChangeArrowheads="1"/>
          </p:cNvSpPr>
          <p:nvPr>
            <p:ph type="ftr" sz="quarter" idx="11"/>
          </p:nvPr>
        </p:nvSpPr>
        <p:spPr/>
        <p:txBody>
          <a:bodyPr/>
          <a:lstStyle>
            <a:lvl1pPr>
              <a:defRPr dirty="0"/>
            </a:lvl1pPr>
          </a:lstStyle>
          <a:p>
            <a:pPr>
              <a:defRPr/>
            </a:pPr>
            <a:endParaRPr lang="en-US" dirty="0"/>
          </a:p>
        </p:txBody>
      </p:sp>
      <p:sp>
        <p:nvSpPr>
          <p:cNvPr id="6" name="Rectangle 5"/>
          <p:cNvSpPr>
            <a:spLocks noGrp="1" noChangeArrowheads="1"/>
          </p:cNvSpPr>
          <p:nvPr>
            <p:ph type="sldNum" sz="quarter" idx="12"/>
          </p:nvPr>
        </p:nvSpPr>
        <p:spPr/>
        <p:txBody>
          <a:bodyPr/>
          <a:lstStyle>
            <a:lvl1pPr>
              <a:defRPr/>
            </a:lvl1pPr>
          </a:lstStyle>
          <a:p>
            <a:pPr>
              <a:defRPr/>
            </a:pPr>
            <a:fld id="{262C30AB-EBF4-467B-A752-255F8CB269F2}" type="slidenum">
              <a:rPr lang="en-US"/>
              <a:pPr>
                <a:defRPr/>
              </a:pPr>
              <a:t>‹#›</a:t>
            </a:fld>
            <a:endParaRPr lang="en-US" dirty="0"/>
          </a:p>
        </p:txBody>
      </p:sp>
      <p:grpSp>
        <p:nvGrpSpPr>
          <p:cNvPr id="20" name="Group 19"/>
          <p:cNvGrpSpPr/>
          <p:nvPr userDrawn="1"/>
        </p:nvGrpSpPr>
        <p:grpSpPr>
          <a:xfrm>
            <a:off x="381000" y="152400"/>
            <a:ext cx="914400" cy="838200"/>
            <a:chOff x="2743200" y="1295400"/>
            <a:chExt cx="3581400" cy="2906713"/>
          </a:xfrm>
        </p:grpSpPr>
        <p:sp>
          <p:nvSpPr>
            <p:cNvPr id="7" name="Rectangle 6"/>
            <p:cNvSpPr/>
            <p:nvPr userDrawn="1"/>
          </p:nvSpPr>
          <p:spPr>
            <a:xfrm>
              <a:off x="2971800" y="2133600"/>
              <a:ext cx="3124200" cy="1219200"/>
            </a:xfrm>
            <a:prstGeom prst="rect">
              <a:avLst/>
            </a:prstGeom>
            <a:gradFill flip="none" rotWithShape="1">
              <a:gsLst>
                <a:gs pos="0">
                  <a:srgbClr val="700000">
                    <a:shade val="30000"/>
                    <a:satMod val="115000"/>
                  </a:srgbClr>
                </a:gs>
                <a:gs pos="50000">
                  <a:srgbClr val="700000">
                    <a:shade val="67500"/>
                    <a:satMod val="115000"/>
                  </a:srgbClr>
                </a:gs>
                <a:gs pos="100000">
                  <a:srgbClr val="700000">
                    <a:shade val="100000"/>
                    <a:satMod val="115000"/>
                  </a:srgbClr>
                </a:gs>
              </a:gsLst>
              <a:lin ang="5400000" scaled="1"/>
              <a:tileRect/>
            </a:gradFill>
            <a:ln w="0"/>
            <a:effectLst>
              <a:outerShdw blurRad="40000" dist="23000" dir="5400000" rotWithShape="0">
                <a:srgbClr val="000000">
                  <a:alpha val="35000"/>
                </a:srgbClr>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8" name="Trapezoid 7"/>
            <p:cNvSpPr/>
            <p:nvPr userDrawn="1"/>
          </p:nvSpPr>
          <p:spPr>
            <a:xfrm>
              <a:off x="28194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9" name="Trapezoid 8"/>
            <p:cNvSpPr/>
            <p:nvPr userDrawn="1"/>
          </p:nvSpPr>
          <p:spPr>
            <a:xfrm rot="10800000">
              <a:off x="28194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ounded Rectangle 9"/>
            <p:cNvSpPr/>
            <p:nvPr userDrawn="1"/>
          </p:nvSpPr>
          <p:spPr>
            <a:xfrm>
              <a:off x="2743200" y="1905000"/>
              <a:ext cx="3581400" cy="304800"/>
            </a:xfrm>
            <a:prstGeom prst="roundRect">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Isosceles Triangle 10"/>
            <p:cNvSpPr/>
            <p:nvPr userDrawn="1"/>
          </p:nvSpPr>
          <p:spPr>
            <a:xfrm>
              <a:off x="2743200" y="1295400"/>
              <a:ext cx="3581400" cy="533400"/>
            </a:xfrm>
            <a:prstGeom prst="triangle">
              <a:avLst>
                <a:gd name="adj" fmla="val 50612"/>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b"/>
            <a:lstStyle/>
            <a:p>
              <a:pPr algn="ctr" fontAlgn="auto">
                <a:spcBef>
                  <a:spcPts val="0"/>
                </a:spcBef>
                <a:spcAft>
                  <a:spcPts val="0"/>
                </a:spcAft>
                <a:defRPr/>
              </a:pPr>
              <a:endParaRPr lang="en-US" dirty="0"/>
            </a:p>
          </p:txBody>
        </p:sp>
        <p:sp>
          <p:nvSpPr>
            <p:cNvPr id="12" name="Trapezoid 11"/>
            <p:cNvSpPr/>
            <p:nvPr userDrawn="1"/>
          </p:nvSpPr>
          <p:spPr>
            <a:xfrm>
              <a:off x="38100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3" name="Trapezoid 12"/>
            <p:cNvSpPr/>
            <p:nvPr userDrawn="1"/>
          </p:nvSpPr>
          <p:spPr>
            <a:xfrm rot="10800000">
              <a:off x="38100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Trapezoid 13"/>
            <p:cNvSpPr/>
            <p:nvPr userDrawn="1"/>
          </p:nvSpPr>
          <p:spPr>
            <a:xfrm>
              <a:off x="48006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5" name="Trapezoid 14"/>
            <p:cNvSpPr/>
            <p:nvPr userDrawn="1"/>
          </p:nvSpPr>
          <p:spPr>
            <a:xfrm rot="10800000">
              <a:off x="48006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Trapezoid 15"/>
            <p:cNvSpPr/>
            <p:nvPr userDrawn="1"/>
          </p:nvSpPr>
          <p:spPr>
            <a:xfrm>
              <a:off x="57912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7" name="Trapezoid 16"/>
            <p:cNvSpPr/>
            <p:nvPr userDrawn="1"/>
          </p:nvSpPr>
          <p:spPr>
            <a:xfrm rot="10800000">
              <a:off x="57912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8" name="Picture 3" descr="Z:\HEC\admin\Planning\Presentation\Sprite 8hb.png"/>
            <p:cNvPicPr>
              <a:picLocks noChangeAspect="1" noChangeArrowheads="1"/>
            </p:cNvPicPr>
            <p:nvPr userDrawn="1"/>
          </p:nvPicPr>
          <p:blipFill>
            <a:blip r:embed="rId2" cstate="print"/>
            <a:srcRect/>
            <a:stretch>
              <a:fillRect/>
            </a:stretch>
          </p:blipFill>
          <p:spPr bwMode="auto">
            <a:xfrm>
              <a:off x="4191000" y="1447800"/>
              <a:ext cx="638175" cy="428625"/>
            </a:xfrm>
            <a:prstGeom prst="rect">
              <a:avLst/>
            </a:prstGeom>
            <a:noFill/>
            <a:ln w="9525">
              <a:noFill/>
              <a:miter lim="800000"/>
              <a:headEnd/>
              <a:tailEnd/>
            </a:ln>
          </p:spPr>
        </p:pic>
        <p:pic>
          <p:nvPicPr>
            <p:cNvPr id="19" name="Picture 106" descr="Z:\HEC\admin\Planning\Presentation\Sprite 26 (Copy 8).png"/>
            <p:cNvPicPr>
              <a:picLocks noChangeAspect="1" noChangeArrowheads="1"/>
            </p:cNvPicPr>
            <p:nvPr userDrawn="1"/>
          </p:nvPicPr>
          <p:blipFill>
            <a:blip r:embed="rId3" cstate="print"/>
            <a:srcRect/>
            <a:stretch>
              <a:fillRect/>
            </a:stretch>
          </p:blipFill>
          <p:spPr bwMode="auto">
            <a:xfrm>
              <a:off x="2895600" y="3657600"/>
              <a:ext cx="3336925" cy="544513"/>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bwMode="auto">
          <a:xfrm>
            <a:off x="457200" y="228600"/>
            <a:ext cx="8229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03" name="Rectangle 3"/>
          <p:cNvSpPr>
            <a:spLocks noGrp="1" noChangeArrowheads="1"/>
          </p:cNvSpPr>
          <p:nvPr>
            <p:ph type="body" idx="1"/>
          </p:nvPr>
        </p:nvSpPr>
        <p:spPr bwMode="auto">
          <a:xfrm>
            <a:off x="457200" y="1447800"/>
            <a:ext cx="82296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C97E778C-8A03-4752-ACDA-6E267211CB2C}" type="datetime1">
              <a:rPr lang="en-US"/>
              <a:pPr>
                <a:defRPr/>
              </a:pPr>
              <a:t>2/21/2016</a:t>
            </a:fld>
            <a:endParaRPr lang="en-US" dirty="0"/>
          </a:p>
        </p:txBody>
      </p:sp>
      <p:sp>
        <p:nvSpPr>
          <p:cNvPr id="1024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mn-lt"/>
                <a:cs typeface="Arial" charset="0"/>
              </a:defRPr>
            </a:lvl1pPr>
          </a:lstStyle>
          <a:p>
            <a:pPr>
              <a:defRPr/>
            </a:pPr>
            <a:r>
              <a:rPr lang="en-US" dirty="0"/>
              <a:t>Hellenic Electronic Center</a:t>
            </a:r>
          </a:p>
        </p:txBody>
      </p:sp>
      <p:sp>
        <p:nvSpPr>
          <p:cNvPr id="1024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cs typeface="Arial" charset="0"/>
              </a:defRPr>
            </a:lvl1pPr>
          </a:lstStyle>
          <a:p>
            <a:pPr>
              <a:defRPr/>
            </a:pPr>
            <a:fld id="{860F6426-4FAC-455B-84B8-056EC92911A9}" type="slidenum">
              <a:rPr lang="en-US"/>
              <a:pPr>
                <a:defRPr/>
              </a:pPr>
              <a:t>‹#›</a:t>
            </a:fld>
            <a:endParaRPr lang="en-US" dirty="0"/>
          </a:p>
        </p:txBody>
      </p:sp>
      <p:sp>
        <p:nvSpPr>
          <p:cNvPr id="102407" name="Line 7"/>
          <p:cNvSpPr>
            <a:spLocks noChangeShapeType="1"/>
          </p:cNvSpPr>
          <p:nvPr/>
        </p:nvSpPr>
        <p:spPr bwMode="auto">
          <a:xfrm>
            <a:off x="381000" y="990600"/>
            <a:ext cx="8458200" cy="0"/>
          </a:xfrm>
          <a:prstGeom prst="line">
            <a:avLst/>
          </a:prstGeom>
          <a:noFill/>
          <a:ln w="76200" cmpd="tri">
            <a:solidFill>
              <a:schemeClr val="tx1"/>
            </a:solidFill>
            <a:round/>
            <a:headEnd/>
            <a:tailEnd/>
          </a:ln>
          <a:effectLst/>
        </p:spPr>
        <p:txBody>
          <a:bodyPr/>
          <a:lstStyle/>
          <a:p>
            <a:pPr eaLnBrk="0" hangingPunct="0">
              <a:defRPr/>
            </a:pPr>
            <a:endParaRPr lang="en-US" dirty="0"/>
          </a:p>
        </p:txBody>
      </p:sp>
      <p:sp>
        <p:nvSpPr>
          <p:cNvPr id="102408" name="Line 8"/>
          <p:cNvSpPr>
            <a:spLocks noChangeShapeType="1"/>
          </p:cNvSpPr>
          <p:nvPr/>
        </p:nvSpPr>
        <p:spPr bwMode="auto">
          <a:xfrm>
            <a:off x="381000" y="6324600"/>
            <a:ext cx="8458200" cy="0"/>
          </a:xfrm>
          <a:prstGeom prst="line">
            <a:avLst/>
          </a:prstGeom>
          <a:noFill/>
          <a:ln w="9525">
            <a:solidFill>
              <a:schemeClr val="tx1"/>
            </a:solidFill>
            <a:round/>
            <a:headEnd/>
            <a:tailEnd/>
          </a:ln>
          <a:effectLst/>
        </p:spPr>
        <p:txBody>
          <a:bodyPr/>
          <a:lstStyle/>
          <a:p>
            <a:pPr eaLnBrk="0" hangingPunct="0">
              <a:defRPr/>
            </a:pPr>
            <a:endParaRPr lang="en-US" dirty="0"/>
          </a:p>
        </p:txBody>
      </p:sp>
    </p:spTree>
  </p:cSld>
  <p:clrMap bg1="dk2" tx1="lt1" bg2="dk1" tx2="lt2" accent1="accent1" accent2="accent2" accent3="accent3" accent4="accent4" accent5="accent5" accent6="accent6" hlink="hlink" folHlink="folHlink"/>
  <p:sldLayoutIdLst>
    <p:sldLayoutId id="2147483792" r:id="rId1"/>
    <p:sldLayoutId id="2147483793" r:id="rId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228600"/>
            <a:ext cx="6924675" cy="685800"/>
          </a:xfrm>
        </p:spPr>
        <p:txBody>
          <a:bodyPr/>
          <a:lstStyle/>
          <a:p>
            <a:r>
              <a:rPr lang="en-US" sz="2800" dirty="0" smtClean="0"/>
              <a:t>HEC </a:t>
            </a:r>
            <a:r>
              <a:rPr lang="en-US" sz="2800" dirty="0" smtClean="0"/>
              <a:t>Executive Council (EC</a:t>
            </a:r>
            <a:r>
              <a:rPr lang="en-US" sz="2800" dirty="0" smtClean="0"/>
              <a:t>) – Who We Are</a:t>
            </a:r>
            <a:endParaRPr lang="en-US" sz="2800" dirty="0"/>
          </a:p>
        </p:txBody>
      </p:sp>
      <p:sp>
        <p:nvSpPr>
          <p:cNvPr id="4"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1</a:t>
            </a:fld>
            <a:endParaRPr lang="en-US" dirty="0"/>
          </a:p>
        </p:txBody>
      </p:sp>
      <p:sp>
        <p:nvSpPr>
          <p:cNvPr id="10" name="Rectangle 9"/>
          <p:cNvSpPr/>
          <p:nvPr/>
        </p:nvSpPr>
        <p:spPr bwMode="auto">
          <a:xfrm>
            <a:off x="271670" y="1507226"/>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Thanos  Voudouris</a:t>
            </a:r>
          </a:p>
          <a:p>
            <a:pPr algn="ctr" eaLnBrk="0" hangingPunct="0"/>
            <a:r>
              <a:rPr lang="en-US" sz="1000" dirty="0" smtClean="0"/>
              <a:t>BSc, MSc </a:t>
            </a:r>
            <a:r>
              <a:rPr lang="en-US" sz="1000" dirty="0" smtClean="0"/>
              <a:t>IT</a:t>
            </a:r>
          </a:p>
          <a:p>
            <a:pPr algn="ctr" eaLnBrk="0" hangingPunct="0"/>
            <a:r>
              <a:rPr lang="en-US" sz="1000" dirty="0" smtClean="0"/>
              <a:t>HEC co-founder, Director, </a:t>
            </a:r>
          </a:p>
          <a:p>
            <a:pPr algn="ctr" eaLnBrk="0" hangingPunct="0"/>
            <a:r>
              <a:rPr lang="en-US" sz="1000" dirty="0" smtClean="0"/>
              <a:t>IT Architect</a:t>
            </a:r>
          </a:p>
          <a:p>
            <a:pPr algn="ctr" eaLnBrk="0" hangingPunct="0"/>
            <a:r>
              <a:rPr lang="en-US" sz="1000" dirty="0" smtClean="0"/>
              <a:t>Washington DC</a:t>
            </a:r>
          </a:p>
          <a:p>
            <a:pPr marL="0" marR="0" indent="0" algn="l" defTabSz="914400" eaLnBrk="0" latinLnBrk="0" hangingPunct="0">
              <a:lnSpc>
                <a:spcPct val="100000"/>
              </a:lnSpc>
              <a:buClrTx/>
              <a:buSzTx/>
              <a:buFontTx/>
              <a:buNone/>
              <a:tabLst/>
            </a:pPr>
            <a:endParaRPr lang="en-US" sz="1200" dirty="0" smtClean="0"/>
          </a:p>
        </p:txBody>
      </p:sp>
      <p:sp>
        <p:nvSpPr>
          <p:cNvPr id="12" name="Rectangle 11"/>
          <p:cNvSpPr/>
          <p:nvPr/>
        </p:nvSpPr>
        <p:spPr bwMode="auto">
          <a:xfrm>
            <a:off x="2024270" y="1507227"/>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Anna Lawless</a:t>
            </a:r>
          </a:p>
          <a:p>
            <a:pPr algn="ctr" eaLnBrk="0" hangingPunct="0"/>
            <a:endParaRPr lang="en-US" sz="1200" dirty="0" smtClean="0"/>
          </a:p>
          <a:p>
            <a:pPr algn="ctr" eaLnBrk="0" hangingPunct="0"/>
            <a:r>
              <a:rPr lang="en-US" sz="1000" dirty="0" smtClean="0"/>
              <a:t>Director</a:t>
            </a:r>
          </a:p>
          <a:p>
            <a:pPr algn="ctr" eaLnBrk="0" hangingPunct="0"/>
            <a:r>
              <a:rPr lang="en-US" sz="1000" dirty="0" smtClean="0"/>
              <a:t>IT Specialist</a:t>
            </a:r>
          </a:p>
          <a:p>
            <a:pPr algn="ctr" eaLnBrk="0" hangingPunct="0"/>
            <a:r>
              <a:rPr lang="en-US" sz="1000" dirty="0" smtClean="0"/>
              <a:t>Educator</a:t>
            </a:r>
          </a:p>
          <a:p>
            <a:pPr algn="ctr" eaLnBrk="0" hangingPunct="0"/>
            <a:r>
              <a:rPr lang="en-US" sz="1000" dirty="0" smtClean="0"/>
              <a:t>UK</a:t>
            </a:r>
          </a:p>
          <a:p>
            <a:pPr marL="0" marR="0" indent="0" algn="l" defTabSz="914400" eaLnBrk="0" latinLnBrk="0" hangingPunct="0">
              <a:lnSpc>
                <a:spcPct val="100000"/>
              </a:lnSpc>
              <a:buClrTx/>
              <a:buSzTx/>
              <a:buFontTx/>
              <a:buNone/>
              <a:tabLst/>
            </a:pPr>
            <a:endParaRPr lang="en-US" sz="1200" dirty="0" smtClean="0"/>
          </a:p>
        </p:txBody>
      </p:sp>
      <p:sp>
        <p:nvSpPr>
          <p:cNvPr id="13" name="Rectangle 12"/>
          <p:cNvSpPr/>
          <p:nvPr/>
        </p:nvSpPr>
        <p:spPr bwMode="auto">
          <a:xfrm>
            <a:off x="56056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Eleni Bomis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Greek &amp; French Literature </a:t>
            </a:r>
          </a:p>
          <a:p>
            <a:pPr algn="ctr" eaLnBrk="0" hangingPunct="0"/>
            <a:r>
              <a:rPr lang="en-US" sz="1000" dirty="0" smtClean="0"/>
              <a:t>Montreal, Canada</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5" name="Rectangle 14"/>
          <p:cNvSpPr/>
          <p:nvPr/>
        </p:nvSpPr>
        <p:spPr bwMode="auto">
          <a:xfrm>
            <a:off x="38530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Stelios Manias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Florida, USA</a:t>
            </a:r>
          </a:p>
          <a:p>
            <a:pPr marL="0" marR="0" indent="0" algn="l" defTabSz="914400" eaLnBrk="0" latinLnBrk="0" hangingPunct="0">
              <a:lnSpc>
                <a:spcPct val="100000"/>
              </a:lnSpc>
              <a:buClrTx/>
              <a:buSzTx/>
              <a:buFontTx/>
              <a:buNone/>
              <a:tabLst/>
            </a:pPr>
            <a:endParaRPr lang="en-US" sz="1200" dirty="0" smtClean="0"/>
          </a:p>
        </p:txBody>
      </p:sp>
      <p:sp>
        <p:nvSpPr>
          <p:cNvPr id="16" name="Rectangle 15"/>
          <p:cNvSpPr/>
          <p:nvPr/>
        </p:nvSpPr>
        <p:spPr bwMode="auto">
          <a:xfrm>
            <a:off x="7371522" y="1504741"/>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Fotini Vasileiou</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Graphics Designer,</a:t>
            </a:r>
          </a:p>
          <a:p>
            <a:pPr algn="ctr" eaLnBrk="0" hangingPunct="0"/>
            <a:r>
              <a:rPr lang="en-US" sz="1000" dirty="0" smtClean="0"/>
              <a:t>Marketing &amp; PR</a:t>
            </a:r>
          </a:p>
          <a:p>
            <a:pPr algn="ctr" eaLnBrk="0" hangingPunct="0"/>
            <a:r>
              <a:rPr lang="en-US" sz="1000" dirty="0" smtClean="0"/>
              <a:t>Samos, Greece</a:t>
            </a:r>
          </a:p>
          <a:p>
            <a:pPr marL="0" marR="0" indent="0" algn="l" defTabSz="914400" eaLnBrk="0" latinLnBrk="0" hangingPunct="0">
              <a:lnSpc>
                <a:spcPct val="100000"/>
              </a:lnSpc>
              <a:buClrTx/>
              <a:buSzTx/>
              <a:buFontTx/>
              <a:buNone/>
              <a:tabLst/>
            </a:pPr>
            <a:endParaRPr lang="en-US" sz="1200" dirty="0" smtClean="0"/>
          </a:p>
        </p:txBody>
      </p:sp>
      <p:sp>
        <p:nvSpPr>
          <p:cNvPr id="18" name="Rectangle 17"/>
          <p:cNvSpPr/>
          <p:nvPr/>
        </p:nvSpPr>
        <p:spPr bwMode="auto">
          <a:xfrm>
            <a:off x="2024270" y="3866322"/>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Mario Chinas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Banker</a:t>
            </a:r>
          </a:p>
          <a:p>
            <a:pPr algn="ctr" eaLnBrk="0" hangingPunct="0"/>
            <a:r>
              <a:rPr lang="en-US" sz="1000" dirty="0" err="1" smtClean="0"/>
              <a:t>Larnaca</a:t>
            </a:r>
            <a:r>
              <a:rPr lang="en-US" sz="1000" dirty="0" smtClean="0"/>
              <a:t>, Cyprus</a:t>
            </a:r>
          </a:p>
        </p:txBody>
      </p:sp>
      <p:sp>
        <p:nvSpPr>
          <p:cNvPr id="19" name="Rectangle 18"/>
          <p:cNvSpPr/>
          <p:nvPr/>
        </p:nvSpPr>
        <p:spPr bwMode="auto">
          <a:xfrm>
            <a:off x="5605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Gus Stamatis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Agrinio, Greece</a:t>
            </a:r>
          </a:p>
          <a:p>
            <a:pPr marL="0" marR="0" indent="0" algn="ctr" defTabSz="914400" eaLnBrk="0" latinLnBrk="0" hangingPunct="0">
              <a:lnSpc>
                <a:spcPct val="100000"/>
              </a:lnSpc>
              <a:buClrTx/>
              <a:buSzTx/>
              <a:buFontTx/>
              <a:buNone/>
              <a:tabLst/>
            </a:pPr>
            <a:endParaRPr lang="en-US" sz="1200" dirty="0" smtClean="0"/>
          </a:p>
        </p:txBody>
      </p:sp>
      <p:sp>
        <p:nvSpPr>
          <p:cNvPr id="20" name="Rectangle 19"/>
          <p:cNvSpPr/>
          <p:nvPr/>
        </p:nvSpPr>
        <p:spPr bwMode="auto">
          <a:xfrm>
            <a:off x="271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Nico Michael</a:t>
            </a:r>
          </a:p>
          <a:p>
            <a:pPr algn="ctr" eaLnBrk="0" hangingPunct="0"/>
            <a:endParaRPr lang="en-US" sz="10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Johannesburg, SA</a:t>
            </a:r>
          </a:p>
          <a:p>
            <a:pPr marL="0" marR="0" indent="0" algn="l" defTabSz="914400" eaLnBrk="0" latinLnBrk="0" hangingPunct="0">
              <a:lnSpc>
                <a:spcPct val="100000"/>
              </a:lnSpc>
              <a:buClrTx/>
              <a:buSzTx/>
              <a:buFontTx/>
              <a:buNone/>
              <a:tabLst/>
            </a:pPr>
            <a:endParaRPr lang="en-US" sz="1200" dirty="0" smtClean="0"/>
          </a:p>
        </p:txBody>
      </p:sp>
      <p:sp>
        <p:nvSpPr>
          <p:cNvPr id="21" name="Rectangle 20"/>
          <p:cNvSpPr/>
          <p:nvPr/>
        </p:nvSpPr>
        <p:spPr bwMode="auto">
          <a:xfrm>
            <a:off x="38530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Terry Dritsas</a:t>
            </a:r>
          </a:p>
          <a:p>
            <a:pPr algn="ctr" eaLnBrk="0" hangingPunct="0"/>
            <a:endParaRPr lang="en-US" sz="1200" dirty="0" smtClean="0"/>
          </a:p>
          <a:p>
            <a:pPr algn="ctr" eaLnBrk="0" hangingPunct="0"/>
            <a:r>
              <a:rPr lang="en-US" sz="1000" dirty="0"/>
              <a:t>EC Member</a:t>
            </a:r>
          </a:p>
          <a:p>
            <a:pPr algn="ctr" eaLnBrk="0" hangingPunct="0"/>
            <a:r>
              <a:rPr lang="en-US" sz="1000" dirty="0" smtClean="0"/>
              <a:t>Electrical Engineer</a:t>
            </a:r>
          </a:p>
          <a:p>
            <a:pPr algn="ctr" eaLnBrk="0" hangingPunct="0"/>
            <a:r>
              <a:rPr lang="en-US" sz="1000" dirty="0" smtClean="0"/>
              <a:t>California, USA</a:t>
            </a:r>
          </a:p>
          <a:p>
            <a:pPr marL="0" marR="0" indent="0" algn="ctr" defTabSz="914400" eaLnBrk="0" latinLnBrk="0" hangingPunct="0">
              <a:lnSpc>
                <a:spcPct val="100000"/>
              </a:lnSpc>
              <a:buClrTx/>
              <a:buSzTx/>
              <a:buFontTx/>
              <a:buNone/>
              <a:tabLst/>
            </a:pPr>
            <a:endParaRPr lang="en-US" sz="1200" dirty="0" smtClean="0"/>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4190" y="1624837"/>
            <a:ext cx="895350" cy="1019175"/>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338" y="1621523"/>
            <a:ext cx="895350" cy="1019175"/>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9995" y="1621524"/>
            <a:ext cx="895350" cy="1019175"/>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9995" y="3968404"/>
            <a:ext cx="895350" cy="1019175"/>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4795" y="3973581"/>
            <a:ext cx="895350" cy="1019175"/>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67395" y="3983519"/>
            <a:ext cx="895350" cy="1019175"/>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9112" y="1624837"/>
            <a:ext cx="895350" cy="1019175"/>
          </a:xfrm>
          <a:prstGeom prst="rect">
            <a:avLst/>
          </a:prstGeom>
        </p:spPr>
      </p:pic>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73382" y="1624837"/>
            <a:ext cx="895350" cy="1019175"/>
          </a:xfrm>
          <a:prstGeom prst="rect">
            <a:avLst/>
          </a:prstGeom>
        </p:spPr>
      </p:pic>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5995" y="3968403"/>
            <a:ext cx="895350" cy="1019175"/>
          </a:xfrm>
          <a:prstGeom prst="rect">
            <a:avLst/>
          </a:prstGeom>
        </p:spPr>
      </p:pic>
      <p:sp>
        <p:nvSpPr>
          <p:cNvPr id="24" name="Rectangle 23"/>
          <p:cNvSpPr/>
          <p:nvPr/>
        </p:nvSpPr>
        <p:spPr bwMode="auto">
          <a:xfrm>
            <a:off x="7383118"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Athanasios D. Sarantopoulos</a:t>
            </a:r>
            <a:r>
              <a:rPr lang="en-US" sz="1000" dirty="0" smtClean="0"/>
              <a:t> </a:t>
            </a:r>
          </a:p>
          <a:p>
            <a:pPr algn="ctr" eaLnBrk="0" hangingPunct="0"/>
            <a:r>
              <a:rPr lang="en-US" sz="1000" dirty="0" smtClean="0"/>
              <a:t>MBA, PhD</a:t>
            </a:r>
          </a:p>
          <a:p>
            <a:pPr algn="ctr" eaLnBrk="0" hangingPunct="0"/>
            <a:r>
              <a:rPr lang="en-US" sz="1000" dirty="0" smtClean="0"/>
              <a:t>EC Member</a:t>
            </a:r>
          </a:p>
          <a:p>
            <a:pPr algn="ctr" eaLnBrk="0" hangingPunct="0"/>
            <a:r>
              <a:rPr lang="en-US" sz="1000" dirty="0" smtClean="0"/>
              <a:t>Electrical Engineer</a:t>
            </a:r>
          </a:p>
          <a:p>
            <a:pPr algn="ctr" eaLnBrk="0" hangingPunct="0"/>
            <a:r>
              <a:rPr lang="en-US" sz="1000" dirty="0" smtClean="0"/>
              <a:t>Athens, Greece</a:t>
            </a:r>
          </a:p>
          <a:p>
            <a:pPr marL="0" marR="0" indent="0" algn="l" defTabSz="914400" eaLnBrk="0" latinLnBrk="0" hangingPunct="0">
              <a:lnSpc>
                <a:spcPct val="100000"/>
              </a:lnSpc>
              <a:buClrTx/>
              <a:buSzTx/>
              <a:buFontTx/>
              <a:buNone/>
              <a:tabLst/>
            </a:pPr>
            <a:endParaRPr lang="en-US" sz="1200" dirty="0" smtClean="0"/>
          </a:p>
        </p:txBody>
      </p:sp>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23946" y="3968611"/>
            <a:ext cx="895350" cy="1019175"/>
          </a:xfrm>
          <a:prstGeom prst="rect">
            <a:avLst/>
          </a:prstGeom>
        </p:spPr>
      </p:pic>
    </p:spTree>
    <p:extLst>
      <p:ext uri="{BB962C8B-B14F-4D97-AF65-F5344CB8AC3E}">
        <p14:creationId xmlns:p14="http://schemas.microsoft.com/office/powerpoint/2010/main" val="2952931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Who we are </a:t>
            </a:r>
            <a:r>
              <a:rPr lang="en-US" sz="2400" dirty="0" smtClean="0"/>
              <a:t>(Cont’d)</a:t>
            </a:r>
            <a:endParaRPr lang="en-US" sz="2400" dirty="0"/>
          </a:p>
        </p:txBody>
      </p:sp>
      <p:sp>
        <p:nvSpPr>
          <p:cNvPr id="4" name="Footer Placeholder 3"/>
          <p:cNvSpPr>
            <a:spLocks noGrp="1"/>
          </p:cNvSpPr>
          <p:nvPr>
            <p:ph type="ftr" sz="quarter" idx="11"/>
          </p:nvPr>
        </p:nvSpPr>
        <p:spPr>
          <a:xfrm>
            <a:off x="2743200" y="6400799"/>
            <a:ext cx="3733800" cy="320675"/>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49861533"/>
              </p:ext>
            </p:extLst>
          </p:nvPr>
        </p:nvGraphicFramePr>
        <p:xfrm>
          <a:off x="152400" y="1143000"/>
          <a:ext cx="8839200" cy="5281555"/>
        </p:xfrm>
        <a:graphic>
          <a:graphicData uri="http://schemas.openxmlformats.org/drawingml/2006/table">
            <a:tbl>
              <a:tblPr firstRow="1" bandRow="1">
                <a:tableStyleId>{21E4AEA4-8DFA-4A89-87EB-49C32662AFE0}</a:tableStyleId>
              </a:tblPr>
              <a:tblGrid>
                <a:gridCol w="8839200"/>
              </a:tblGrid>
              <a:tr h="5504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latin typeface="+mn-lt"/>
                          <a:ea typeface="+mn-ea"/>
                          <a:cs typeface="+mn-cs"/>
                        </a:rPr>
                        <a:t>Thanos </a:t>
                      </a:r>
                      <a:r>
                        <a:rPr lang="en-US" sz="800" b="1" kern="1200" dirty="0" smtClean="0">
                          <a:solidFill>
                            <a:schemeClr val="dk1"/>
                          </a:solidFill>
                          <a:latin typeface="+mn-lt"/>
                          <a:ea typeface="+mn-ea"/>
                          <a:cs typeface="+mn-cs"/>
                        </a:rPr>
                        <a:t>Voudouris, BSc, MSc IT, </a:t>
                      </a:r>
                      <a:r>
                        <a:rPr lang="en-US" sz="800" b="0" kern="1200" dirty="0" smtClean="0">
                          <a:solidFill>
                            <a:schemeClr val="dk1"/>
                          </a:solidFill>
                          <a:latin typeface="+mn-lt"/>
                          <a:ea typeface="+mn-ea"/>
                          <a:cs typeface="+mn-cs"/>
                        </a:rPr>
                        <a:t>was born and raised in Athens, Greece.  He continued his studies in USA obtaining a graduate degree in Computer Sciences at University of Maryland.  His career spans with works in various projects including satellite communications at NASA, nuclear submarine communication systems at Applied Physics Lab (APL), naval aircraft simulators, and enterprise system architectures.  He is currently a consultant on Enterprise IT Architectures working in highly visible and complex systems.  Since early 1990s with the advent of the Internet, Thanos has been working as a volunteer on many Hellenic cultural projects. He is one of the co-founders and directors of Hellenic Electronic Center.</a:t>
                      </a:r>
                    </a:p>
                  </a:txBody>
                  <a:tcPr>
                    <a:solidFill>
                      <a:schemeClr val="tx1">
                        <a:lumMod val="95000"/>
                      </a:schemeClr>
                    </a:solidFill>
                  </a:tcPr>
                </a:tc>
              </a:tr>
              <a:tr h="550405">
                <a:tc>
                  <a:txBody>
                    <a:bodyPr/>
                    <a:lstStyle/>
                    <a:p>
                      <a:r>
                        <a:rPr lang="en-US" sz="800" b="1" dirty="0" smtClean="0">
                          <a:effectLst/>
                        </a:rPr>
                        <a:t>Anna Lawless </a:t>
                      </a:r>
                      <a:r>
                        <a:rPr lang="en-GB" sz="800" dirty="0" smtClean="0">
                          <a:effectLst/>
                        </a:rPr>
                        <a:t>was born in the UK, fourth generation Diaspora.  Degree in Life Sciences, OU and Reading Universities UK,  post-graduate diploma in Electronic Engineering, University of Surrey, certificates in addiction and counselling, quality control,  qualified to teach adults to UK and EU educational standards specializing in IT, English and Math. She worked on contract to military preparing young adults for university entrance. Lived in Greece in 1990s, was Office Manager, electro-mechanical and electronics engineer plus IT admin. Was prototype and production testing and repair of military electronics plus running company IT system. </a:t>
                      </a:r>
                      <a:endParaRPr lang="en-US" sz="800" dirty="0"/>
                    </a:p>
                  </a:txBody>
                  <a:tcPr/>
                </a:tc>
              </a:tr>
              <a:tr h="550405">
                <a:tc>
                  <a:txBody>
                    <a:bodyPr/>
                    <a:lstStyle/>
                    <a:p>
                      <a:r>
                        <a:rPr lang="en-US" sz="800" b="1" dirty="0" err="1" smtClean="0"/>
                        <a:t>Stelios</a:t>
                      </a:r>
                      <a:r>
                        <a:rPr lang="en-US" sz="800" b="1" dirty="0" smtClean="0"/>
                        <a:t> Manias </a:t>
                      </a:r>
                      <a:r>
                        <a:rPr lang="en-US" sz="800" dirty="0" smtClean="0"/>
                        <a:t>was born in North Greece, finished high school and then went for studies in Switzerland and Germany, off course traveled all over Europe.  Graduated with a degree in Business Management worked for couple of years and then it was time for a different continent. (The earth is to small now days) America was the place to be for a technology related fields and this is what I did. Got another degree and for the last 20 years I am working as an Information Technology Consultant in USA. Vacationing in Greece every year is must, the most beautiful place on earth.</a:t>
                      </a:r>
                      <a:endParaRPr lang="en-US" sz="800" dirty="0"/>
                    </a:p>
                  </a:txBody>
                  <a:tcPr>
                    <a:solidFill>
                      <a:schemeClr val="tx1">
                        <a:lumMod val="95000"/>
                      </a:schemeClr>
                    </a:solidFill>
                  </a:tcPr>
                </a:tc>
              </a:tr>
              <a:tr h="470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Helen </a:t>
                      </a:r>
                      <a:r>
                        <a:rPr lang="en-US" sz="800" b="1" kern="1200" dirty="0" err="1" smtClean="0">
                          <a:solidFill>
                            <a:schemeClr val="dk1"/>
                          </a:solidFill>
                          <a:effectLst/>
                          <a:latin typeface="+mn-lt"/>
                          <a:ea typeface="+mn-ea"/>
                          <a:cs typeface="+mn-cs"/>
                        </a:rPr>
                        <a:t>Bomis</a:t>
                      </a:r>
                      <a:r>
                        <a:rPr lang="en-US" sz="800" b="0" kern="1200" dirty="0" smtClean="0">
                          <a:solidFill>
                            <a:schemeClr val="dk1"/>
                          </a:solidFill>
                          <a:effectLst/>
                          <a:latin typeface="+mn-lt"/>
                          <a:ea typeface="+mn-ea"/>
                          <a:cs typeface="+mn-cs"/>
                        </a:rPr>
                        <a:t>, from Montreal, Quebec-Canada, studied Greek at McGill University with Dr. Anne </a:t>
                      </a:r>
                      <a:r>
                        <a:rPr lang="en-US" sz="800" b="0" kern="1200" dirty="0" err="1" smtClean="0">
                          <a:solidFill>
                            <a:schemeClr val="dk1"/>
                          </a:solidFill>
                          <a:effectLst/>
                          <a:latin typeface="+mn-lt"/>
                          <a:ea typeface="+mn-ea"/>
                          <a:cs typeface="+mn-cs"/>
                        </a:rPr>
                        <a:t>Farmakides</a:t>
                      </a:r>
                      <a:r>
                        <a:rPr lang="en-US" sz="800" b="0" kern="1200" dirty="0" smtClean="0">
                          <a:solidFill>
                            <a:schemeClr val="dk1"/>
                          </a:solidFill>
                          <a:effectLst/>
                          <a:latin typeface="+mn-lt"/>
                          <a:ea typeface="+mn-ea"/>
                          <a:cs typeface="+mn-cs"/>
                        </a:rPr>
                        <a:t> (1980), while also studying French for the same degree, then continuing for a Teaching Diploma and the qualifying Teaching License (1985). Returning to her studies, Helen obtained a Law Certificate from </a:t>
                      </a:r>
                      <a:r>
                        <a:rPr lang="en-US" sz="800" b="0" kern="1200" dirty="0" err="1" smtClean="0">
                          <a:solidFill>
                            <a:schemeClr val="dk1"/>
                          </a:solidFill>
                          <a:effectLst/>
                          <a:latin typeface="+mn-lt"/>
                          <a:ea typeface="+mn-ea"/>
                          <a:cs typeface="+mn-cs"/>
                        </a:rPr>
                        <a:t>Université</a:t>
                      </a:r>
                      <a:r>
                        <a:rPr lang="en-US" sz="800" b="0" kern="1200" dirty="0" smtClean="0">
                          <a:solidFill>
                            <a:schemeClr val="dk1"/>
                          </a:solidFill>
                          <a:effectLst/>
                          <a:latin typeface="+mn-lt"/>
                          <a:ea typeface="+mn-ea"/>
                          <a:cs typeface="+mn-cs"/>
                        </a:rPr>
                        <a:t> de Montréal (1996) and continued at UQAM for a law degree (LLB 2001).  Fluent in 3 languages, Helen has worked on HEC projects and other sources.  </a:t>
                      </a:r>
                    </a:p>
                  </a:txBody>
                  <a:tcPr/>
                </a:tc>
              </a:tr>
              <a:tr h="569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Fotini </a:t>
                      </a:r>
                      <a:r>
                        <a:rPr lang="en-US" sz="800" b="1" dirty="0" err="1" smtClean="0">
                          <a:effectLst/>
                        </a:rPr>
                        <a:t>Vasileiou</a:t>
                      </a:r>
                      <a:r>
                        <a:rPr lang="en-US" sz="800" b="1" dirty="0" smtClean="0">
                          <a:effectLst/>
                        </a:rPr>
                        <a:t> </a:t>
                      </a:r>
                      <a:r>
                        <a:rPr lang="en-US" sz="800" dirty="0" smtClean="0">
                          <a:effectLst/>
                        </a:rPr>
                        <a:t>was born and raised in Samos. She studied Graphic Design and Desktop Publishing in Athens and continue her education obtaining her degree in Web design from Algonquin College in Ottawa and her Masters in Web Mastering from CNAM (Business Master Programs in European Standards).  She has also certificates and diplomas in Marketing, Public Relations, Quality Assurance Systems and Restoration of Historical Documents and Images. She is currently studying Economics &amp; Management in Tourism - expected diploma in</a:t>
                      </a:r>
                      <a:r>
                        <a:rPr lang="en-US" sz="800" baseline="0" dirty="0" smtClean="0">
                          <a:effectLst/>
                        </a:rPr>
                        <a:t> </a:t>
                      </a:r>
                      <a:r>
                        <a:rPr lang="en-US" sz="800" dirty="0" smtClean="0">
                          <a:effectLst/>
                        </a:rPr>
                        <a:t>2015.  She has lived in Cyprus, USA and Canada and she has worked as Marketing Manager, Sales Manager, Marketing &amp; Creative Director in several companies. </a:t>
                      </a:r>
                    </a:p>
                  </a:txBody>
                  <a:tcPr>
                    <a:solidFill>
                      <a:schemeClr val="tx1">
                        <a:lumMod val="95000"/>
                      </a:schemeClr>
                    </a:solidFill>
                  </a:tcPr>
                </a:tc>
              </a:tr>
              <a:tr h="222883">
                <a:tc>
                  <a:txBody>
                    <a:bodyPr/>
                    <a:lstStyle/>
                    <a:p>
                      <a:r>
                        <a:rPr lang="en-US" sz="800" b="1" dirty="0" smtClean="0"/>
                        <a:t>Nico Michael </a:t>
                      </a:r>
                      <a:r>
                        <a:rPr lang="en-US" sz="800" dirty="0" smtClean="0"/>
                        <a:t>lives in South Africa.</a:t>
                      </a:r>
                      <a:r>
                        <a:rPr lang="en-US" sz="800" baseline="0" dirty="0" smtClean="0"/>
                        <a:t> He is an IT </a:t>
                      </a:r>
                      <a:r>
                        <a:rPr lang="en-US" sz="800" dirty="0" smtClean="0"/>
                        <a:t>professional with extended knowledge on website operations,</a:t>
                      </a:r>
                      <a:r>
                        <a:rPr lang="en-US" sz="800" baseline="0" dirty="0" smtClean="0"/>
                        <a:t> security and control. </a:t>
                      </a:r>
                      <a:endParaRPr lang="en-US" sz="800" dirty="0"/>
                    </a:p>
                  </a:txBody>
                  <a:tcPr/>
                </a:tc>
              </a:tr>
              <a:tr h="550405">
                <a:tc>
                  <a:txBody>
                    <a:bodyPr/>
                    <a:lstStyle/>
                    <a:p>
                      <a:r>
                        <a:rPr lang="en-US" sz="800" b="1" dirty="0" err="1" smtClean="0">
                          <a:effectLst/>
                        </a:rPr>
                        <a:t>Marios</a:t>
                      </a:r>
                      <a:r>
                        <a:rPr lang="en-US" sz="800" b="1" dirty="0" smtClean="0">
                          <a:effectLst/>
                        </a:rPr>
                        <a:t> Chinas </a:t>
                      </a:r>
                      <a:r>
                        <a:rPr lang="en-US" sz="800" dirty="0" smtClean="0">
                          <a:effectLst/>
                        </a:rPr>
                        <a:t>(pronounced Shinas) was born in the UK and during his childhood lived in the UK, Greece, and Cyprus.  After completing his military service he continued his studies gaining a Bachelor in Business Administration and a Masters in Corporate Strategy and Governance.  Mario then embarked on a career in Banking, initially in the UK before moving to Cyprus.  A strong believer in continuous learning, he has also qualified as an accountant and more recently concluded an MBA.  Mario has been an active volunteer from his teenage years, especially regarding the Cyprus problem. </a:t>
                      </a:r>
                      <a:endParaRPr lang="en-US" sz="800" dirty="0"/>
                    </a:p>
                  </a:txBody>
                  <a:tcPr>
                    <a:solidFill>
                      <a:schemeClr val="tx1">
                        <a:lumMod val="95000"/>
                      </a:schemeClr>
                    </a:solidFill>
                  </a:tcPr>
                </a:tc>
              </a:tr>
              <a:tr h="434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Terry Dritsas </a:t>
                      </a:r>
                      <a:r>
                        <a:rPr lang="en-US" sz="800" dirty="0" smtClean="0">
                          <a:effectLst/>
                        </a:rPr>
                        <a:t>was born and raised in </a:t>
                      </a:r>
                      <a:r>
                        <a:rPr lang="en-US" sz="800" dirty="0" err="1" smtClean="0">
                          <a:effectLst/>
                        </a:rPr>
                        <a:t>Aigion</a:t>
                      </a:r>
                      <a:r>
                        <a:rPr lang="en-US" sz="800" dirty="0" smtClean="0">
                          <a:effectLst/>
                        </a:rPr>
                        <a:t>, </a:t>
                      </a:r>
                      <a:r>
                        <a:rPr lang="en-US" sz="800" dirty="0" err="1" smtClean="0">
                          <a:effectLst/>
                        </a:rPr>
                        <a:t>Achaias</a:t>
                      </a:r>
                      <a:r>
                        <a:rPr lang="en-US" sz="800" dirty="0" smtClean="0">
                          <a:effectLst/>
                        </a:rPr>
                        <a:t>, Greece. He served in the armed forces of the Greek army and then he joined the merchant marines as Electrician of a tanker ship. Terry moved to California and expanded his education obtaining a degree in Electrical Engineering, as well as a California contractor’s state license. He worked on numerous projects, from house wiring to Nuclear, Solar, and Electrical Power Plants. Terry is an active participant in the Hellenic community in his area and also participated in the 1</a:t>
                      </a:r>
                      <a:r>
                        <a:rPr lang="en-US" sz="800" baseline="30000" dirty="0" smtClean="0">
                          <a:effectLst/>
                        </a:rPr>
                        <a:t>st</a:t>
                      </a:r>
                      <a:r>
                        <a:rPr lang="en-US" sz="800" dirty="0" smtClean="0">
                          <a:effectLst/>
                        </a:rPr>
                        <a:t> Pan-Hellenic Gathering in Thrace.</a:t>
                      </a:r>
                    </a:p>
                  </a:txBody>
                  <a:tcPr/>
                </a:tc>
              </a:tr>
              <a:tr h="550405">
                <a:tc>
                  <a:txBody>
                    <a:bodyPr/>
                    <a:lstStyle/>
                    <a:p>
                      <a:r>
                        <a:rPr lang="en-US" sz="800" b="1" kern="1200" dirty="0" smtClean="0">
                          <a:solidFill>
                            <a:schemeClr val="dk1"/>
                          </a:solidFill>
                          <a:effectLst/>
                          <a:latin typeface="+mn-lt"/>
                          <a:ea typeface="+mn-ea"/>
                          <a:cs typeface="+mn-cs"/>
                        </a:rPr>
                        <a:t>Gus Stamatis </a:t>
                      </a:r>
                      <a:r>
                        <a:rPr lang="en-US" sz="800" kern="1200" dirty="0" smtClean="0">
                          <a:solidFill>
                            <a:schemeClr val="dk1"/>
                          </a:solidFill>
                          <a:effectLst/>
                          <a:latin typeface="+mn-lt"/>
                          <a:ea typeface="+mn-ea"/>
                          <a:cs typeface="+mn-cs"/>
                        </a:rPr>
                        <a:t>was born and raised in </a:t>
                      </a:r>
                      <a:r>
                        <a:rPr lang="en-US" sz="800" kern="1200" dirty="0" err="1" smtClean="0">
                          <a:solidFill>
                            <a:schemeClr val="dk1"/>
                          </a:solidFill>
                          <a:effectLst/>
                          <a:latin typeface="+mn-lt"/>
                          <a:ea typeface="+mn-ea"/>
                          <a:cs typeface="+mn-cs"/>
                        </a:rPr>
                        <a:t>Agrinio</a:t>
                      </a:r>
                      <a:r>
                        <a:rPr lang="en-US" sz="800" kern="1200" dirty="0" smtClean="0">
                          <a:solidFill>
                            <a:schemeClr val="dk1"/>
                          </a:solidFill>
                          <a:effectLst/>
                          <a:latin typeface="+mn-lt"/>
                          <a:ea typeface="+mn-ea"/>
                          <a:cs typeface="+mn-cs"/>
                        </a:rPr>
                        <a:t>, Greece. In 1988, he moved to the USA where he studied Computer Science at the University of North Carolina in Charlotte. He has worked for many years in the private sector for a number of businesses both in management positions and as an owner. He has been following HEC since its inception. He is one of the original members of the HELLAS LIST dating back in early 90's. He has been involved in the sales of Business-Class Computer Hardware for many years. He is an Information Technology Specialist with background in Web Development and Social Media Technologies.</a:t>
                      </a:r>
                      <a:endParaRPr lang="en-US" sz="800" dirty="0"/>
                    </a:p>
                  </a:txBody>
                  <a:tcPr>
                    <a:solidFill>
                      <a:schemeClr val="tx1">
                        <a:lumMod val="95000"/>
                      </a:schemeClr>
                    </a:solidFill>
                  </a:tcPr>
                </a:tc>
              </a:tr>
              <a:tr h="656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Athanasios D. Sarantopoulos, MBA, PhD </a:t>
                      </a:r>
                      <a:r>
                        <a:rPr lang="en-US" sz="800" dirty="0" smtClean="0">
                          <a:effectLst/>
                        </a:rPr>
                        <a:t>was born and raised </a:t>
                      </a:r>
                      <a:r>
                        <a:rPr lang="en-US" sz="800" kern="1200" dirty="0" smtClean="0">
                          <a:solidFill>
                            <a:schemeClr val="dk1"/>
                          </a:solidFill>
                          <a:effectLst/>
                          <a:latin typeface="+mn-lt"/>
                          <a:ea typeface="+mn-ea"/>
                          <a:cs typeface="+mn-cs"/>
                        </a:rPr>
                        <a:t>in Tripoli, Greece and educated in USA. He is an active member of the Greek community of Diaspora and a strong HEC supporter since the beginning of HEC in 1995. He is an Electrical Engineer with teaching and research experience in Systems Analysis, Simulation, and Control. Designed, implemented, and managed Practical Training Program at Hellenic National Meteorological Service. International nonprofit organizations business consultant. Proficient in Social media for Marketing strategy development. Proven networking, communications, and customer support skills.</a:t>
                      </a:r>
                      <a:r>
                        <a:rPr lang="en-US" sz="800" kern="1200" baseline="0" dirty="0" smtClean="0">
                          <a:solidFill>
                            <a:schemeClr val="dk1"/>
                          </a:solidFill>
                          <a:effectLst/>
                          <a:latin typeface="+mn-lt"/>
                          <a:ea typeface="+mn-ea"/>
                          <a:cs typeface="+mn-cs"/>
                        </a:rPr>
                        <a:t> </a:t>
                      </a:r>
                      <a:endParaRPr lang="en-US" sz="800" b="1"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631688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Custom 3">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D8D8D8"/>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14455</TotalTime>
  <Words>842</Words>
  <Application>Microsoft Office PowerPoint</Application>
  <PresentationFormat>On-screen Show (4:3)</PresentationFormat>
  <Paragraphs>128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Textured</vt:lpstr>
      <vt:lpstr>HEC Executive Council (EC) – Who We Are</vt:lpstr>
      <vt:lpstr>Who we are (Cont’d)</vt:lpstr>
    </vt:vector>
  </TitlesOfParts>
  <Company>Hellenic Electronic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HEC Information</dc:title>
  <dc:creator>Thanos Voudouris</dc:creator>
  <cp:lastModifiedBy>User</cp:lastModifiedBy>
  <cp:revision>381</cp:revision>
  <cp:lastPrinted>2016-02-21T20:29:09Z</cp:lastPrinted>
  <dcterms:created xsi:type="dcterms:W3CDTF">2009-06-27T15:24:52Z</dcterms:created>
  <dcterms:modified xsi:type="dcterms:W3CDTF">2016-02-21T20:30:01Z</dcterms:modified>
</cp:coreProperties>
</file>