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2"/>
  </p:notesMasterIdLst>
  <p:sldIdLst>
    <p:sldId id="327" r:id="rId2"/>
    <p:sldId id="323" r:id="rId3"/>
    <p:sldId id="329" r:id="rId4"/>
    <p:sldId id="333" r:id="rId5"/>
    <p:sldId id="336" r:id="rId6"/>
    <p:sldId id="341" r:id="rId7"/>
    <p:sldId id="339" r:id="rId8"/>
    <p:sldId id="340" r:id="rId9"/>
    <p:sldId id="342" r:id="rId10"/>
    <p:sldId id="343"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2B2B2"/>
    <a:srgbClr val="003399"/>
    <a:srgbClr val="3366CC"/>
    <a:srgbClr val="700000"/>
    <a:srgbClr val="DDD9C3"/>
    <a:srgbClr val="336699"/>
    <a:srgbClr val="6699FF"/>
    <a:srgbClr val="33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8" autoAdjust="0"/>
    <p:restoredTop sz="94660"/>
  </p:normalViewPr>
  <p:slideViewPr>
    <p:cSldViewPr>
      <p:cViewPr>
        <p:scale>
          <a:sx n="96" d="100"/>
          <a:sy n="96" d="100"/>
        </p:scale>
        <p:origin x="-2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0.xml.rels><?xml version="1.0" encoding="UTF-8" standalone="yes"?>
<Relationships xmlns="http://schemas.openxmlformats.org/package/2006/relationships"><Relationship Id="rId8" Type="http://schemas.openxmlformats.org/officeDocument/2006/relationships/hyperlink" Target="http://www.greece.org/macedonia/" TargetMode="External"/><Relationship Id="rId3" Type="http://schemas.openxmlformats.org/officeDocument/2006/relationships/hyperlink" Target="http://www.greece.org/wiki/" TargetMode="External"/><Relationship Id="rId7" Type="http://schemas.openxmlformats.org/officeDocument/2006/relationships/hyperlink" Target="http://www.greece.org/main/index.php?option=com_content&amp;view=article&amp;id=1079&amp;Itemid=1094" TargetMode="External"/><Relationship Id="rId2" Type="http://schemas.openxmlformats.org/officeDocument/2006/relationships/hyperlink" Target="http://www.greece.org/hec/registry-project.php" TargetMode="External"/><Relationship Id="rId1" Type="http://schemas.openxmlformats.org/officeDocument/2006/relationships/hyperlink" Target="mailto:href=%22mailto:hec@greece.org%22" TargetMode="External"/><Relationship Id="rId6" Type="http://schemas.openxmlformats.org/officeDocument/2006/relationships/hyperlink" Target="http://www.greece.org/blogs/scholars/" TargetMode="External"/><Relationship Id="rId5" Type="http://schemas.openxmlformats.org/officeDocument/2006/relationships/hyperlink" Target="http://www.greece.org/blogs/marbles/" TargetMode="External"/><Relationship Id="rId10" Type="http://schemas.openxmlformats.org/officeDocument/2006/relationships/hyperlink" Target="http://www.greece.org/ClassicOlympics/" TargetMode="External"/><Relationship Id="rId4" Type="http://schemas.openxmlformats.org/officeDocument/2006/relationships/hyperlink" Target="http://www.greece.org/wwii/" TargetMode="External"/><Relationship Id="rId9" Type="http://schemas.openxmlformats.org/officeDocument/2006/relationships/hyperlink" Target="http://www.greece.org/hec/blue-skies-think-tank.php"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www.greece.org/hec/donate/" TargetMode="External"/><Relationship Id="rId1" Type="http://schemas.openxmlformats.org/officeDocument/2006/relationships/hyperlink" Target="http://www.greece.org/hec/membership/"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www.greece.org/hec/donate/" TargetMode="External"/></Relationships>
</file>

<file path=ppt/diagrams/_rels/drawing10.xml.rels><?xml version="1.0" encoding="UTF-8" standalone="yes"?>
<Relationships xmlns="http://schemas.openxmlformats.org/package/2006/relationships"><Relationship Id="rId8" Type="http://schemas.openxmlformats.org/officeDocument/2006/relationships/hyperlink" Target="http://www.greece.org/macedonia/" TargetMode="External"/><Relationship Id="rId3" Type="http://schemas.openxmlformats.org/officeDocument/2006/relationships/hyperlink" Target="http://www.greece.org/hec/registry-project.php" TargetMode="External"/><Relationship Id="rId7" Type="http://schemas.openxmlformats.org/officeDocument/2006/relationships/hyperlink" Target="http://www.greece.org/main/index.php?option=com_content&amp;view=article&amp;id=1079&amp;Itemid=1094" TargetMode="External"/><Relationship Id="rId2" Type="http://schemas.openxmlformats.org/officeDocument/2006/relationships/hyperlink" Target="http://www.greece.org/wiki/" TargetMode="External"/><Relationship Id="rId1" Type="http://schemas.openxmlformats.org/officeDocument/2006/relationships/hyperlink" Target="mailto:href=%22mailto:hec@greece.org%22" TargetMode="External"/><Relationship Id="rId6" Type="http://schemas.openxmlformats.org/officeDocument/2006/relationships/hyperlink" Target="http://www.greece.org/blogs/scholars/" TargetMode="External"/><Relationship Id="rId5" Type="http://schemas.openxmlformats.org/officeDocument/2006/relationships/hyperlink" Target="http://www.greece.org/blogs/marbles/" TargetMode="External"/><Relationship Id="rId10" Type="http://schemas.openxmlformats.org/officeDocument/2006/relationships/hyperlink" Target="http://www.greece.org/ClassicOlympics/" TargetMode="External"/><Relationship Id="rId4" Type="http://schemas.openxmlformats.org/officeDocument/2006/relationships/hyperlink" Target="http://www.greece.org/wwii/" TargetMode="External"/><Relationship Id="rId9" Type="http://schemas.openxmlformats.org/officeDocument/2006/relationships/hyperlink" Target="http://www.greece.org/hec/blue-skies-think-tank.php"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www.greece.org/hec/donate/" TargetMode="External"/><Relationship Id="rId1" Type="http://schemas.openxmlformats.org/officeDocument/2006/relationships/hyperlink" Target="http://www.greece.org/hec/membership/"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www.greece.org/hec/donate/"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D469F5-4C6B-4490-9C47-0E4551A3C59D}" type="doc">
      <dgm:prSet loTypeId="urn:microsoft.com/office/officeart/2005/8/layout/pyramid1" loCatId="pyramid" qsTypeId="urn:microsoft.com/office/officeart/2005/8/quickstyle/simple5" qsCatId="simple" csTypeId="urn:microsoft.com/office/officeart/2005/8/colors/accent1_2" csCatId="accent1" phldr="1"/>
      <dgm:spPr/>
    </dgm:pt>
    <dgm:pt modelId="{9DB8A746-C8A1-4C51-AA2A-9A96A04FF0EB}">
      <dgm:prSet custT="1">
        <dgm:style>
          <a:lnRef idx="0">
            <a:schemeClr val="accent2"/>
          </a:lnRef>
          <a:fillRef idx="3">
            <a:schemeClr val="accent2"/>
          </a:fillRef>
          <a:effectRef idx="3">
            <a:schemeClr val="accent2"/>
          </a:effectRef>
          <a:fontRef idx="minor">
            <a:schemeClr val="lt1"/>
          </a:fontRef>
        </dgm:styl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sng" strike="noStrike" cap="none" normalizeH="0" baseline="0" dirty="0" smtClean="0">
            <a:ln/>
            <a:effectLst>
              <a:outerShdw blurRad="38100" dist="38100" dir="2700000" algn="tl">
                <a:srgbClr val="000000">
                  <a:alpha val="43137"/>
                </a:srgbClr>
              </a:outerShdw>
            </a:effectLst>
            <a:latin typeface="Arial" charset="0"/>
            <a:cs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600" b="0" i="0" u="none" strike="noStrike" cap="none" normalizeH="0" baseline="0" dirty="0" smtClean="0">
            <a:ln/>
            <a:effectLst>
              <a:outerShdw blurRad="38100" dist="38100" dir="2700000" algn="tl">
                <a:srgbClr val="000000">
                  <a:alpha val="43137"/>
                </a:srgbClr>
              </a:outerShdw>
            </a:effectLst>
            <a:latin typeface="Arial" charset="0"/>
            <a:cs typeface="Arial" charset="0"/>
          </a:endParaRPr>
        </a:p>
      </dgm:t>
    </dgm:pt>
    <dgm:pt modelId="{D3D96C0F-329E-404A-8C88-07B0B19706E9}" type="parTrans" cxnId="{79EC812B-F9E6-4525-A68F-F36A7D1C4ABA}">
      <dgm:prSet/>
      <dgm:spPr/>
      <dgm:t>
        <a:bodyPr/>
        <a:lstStyle/>
        <a:p>
          <a:endParaRPr lang="en-US"/>
        </a:p>
      </dgm:t>
    </dgm:pt>
    <dgm:pt modelId="{0163536B-9F00-460A-A112-4D5A9512FCBB}" type="sibTrans" cxnId="{79EC812B-F9E6-4525-A68F-F36A7D1C4ABA}">
      <dgm:prSet/>
      <dgm:spPr/>
      <dgm:t>
        <a:bodyPr/>
        <a:lstStyle/>
        <a:p>
          <a:endParaRPr lang="en-US"/>
        </a:p>
      </dgm:t>
    </dgm:pt>
    <dgm:pt modelId="{2E3EF38F-DBC4-4437-BBE7-4B442A0ABDA8}">
      <dgm:prSet/>
      <dgm:spPr>
        <a:solidFill>
          <a:srgbClr val="0066FF"/>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 </a:t>
          </a:r>
        </a:p>
      </dgm:t>
    </dgm:pt>
    <dgm:pt modelId="{8B8A0711-B2B0-4871-84DF-C943E635BFF1}" type="parTrans" cxnId="{844EA73B-C221-4DAC-AD03-D8473A51BCF2}">
      <dgm:prSet/>
      <dgm:spPr/>
      <dgm:t>
        <a:bodyPr/>
        <a:lstStyle/>
        <a:p>
          <a:endParaRPr lang="en-US"/>
        </a:p>
      </dgm:t>
    </dgm:pt>
    <dgm:pt modelId="{2EA8F0A2-7F75-4096-B926-367E49BF4084}" type="sibTrans" cxnId="{844EA73B-C221-4DAC-AD03-D8473A51BCF2}">
      <dgm:prSet/>
      <dgm:spPr/>
      <dgm:t>
        <a:bodyPr/>
        <a:lstStyle/>
        <a:p>
          <a:endParaRPr lang="en-US"/>
        </a:p>
      </dgm:t>
    </dgm:pt>
    <dgm:pt modelId="{FEC99A8E-B839-406E-8E90-628895233C85}">
      <dgm:prSet/>
      <dgm:spPr>
        <a:solidFill>
          <a:schemeClr val="bg1">
            <a:lumMod val="60000"/>
            <a:lumOff val="4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 </a:t>
          </a:r>
        </a:p>
      </dgm:t>
    </dgm:pt>
    <dgm:pt modelId="{EFE466D7-2CFD-4ECF-AA6C-D715F342FFEA}" type="parTrans" cxnId="{460476C6-AF06-48D1-A66B-1DA2F715BD50}">
      <dgm:prSet/>
      <dgm:spPr/>
      <dgm:t>
        <a:bodyPr/>
        <a:lstStyle/>
        <a:p>
          <a:endParaRPr lang="en-US"/>
        </a:p>
      </dgm:t>
    </dgm:pt>
    <dgm:pt modelId="{206286CF-EDC8-4890-8555-B3D4E6E2DB90}" type="sibTrans" cxnId="{460476C6-AF06-48D1-A66B-1DA2F715BD50}">
      <dgm:prSet/>
      <dgm:spPr/>
      <dgm:t>
        <a:bodyPr/>
        <a:lstStyle/>
        <a:p>
          <a:endParaRPr lang="en-US"/>
        </a:p>
      </dgm:t>
    </dgm:pt>
    <dgm:pt modelId="{E72AA691-30CA-44B1-937B-062C69EFD52D}" type="pres">
      <dgm:prSet presAssocID="{61D469F5-4C6B-4490-9C47-0E4551A3C59D}" presName="Name0" presStyleCnt="0">
        <dgm:presLayoutVars>
          <dgm:dir/>
          <dgm:animLvl val="lvl"/>
          <dgm:resizeHandles val="exact"/>
        </dgm:presLayoutVars>
      </dgm:prSet>
      <dgm:spPr/>
    </dgm:pt>
    <dgm:pt modelId="{27F35794-7B55-4D2E-A1BA-102206C34B92}" type="pres">
      <dgm:prSet presAssocID="{9DB8A746-C8A1-4C51-AA2A-9A96A04FF0EB}" presName="Name8" presStyleCnt="0"/>
      <dgm:spPr/>
    </dgm:pt>
    <dgm:pt modelId="{3ADB7C39-376A-4295-B4FE-B44948EA96C3}" type="pres">
      <dgm:prSet presAssocID="{9DB8A746-C8A1-4C51-AA2A-9A96A04FF0EB}" presName="level" presStyleLbl="node1" presStyleIdx="0" presStyleCnt="3">
        <dgm:presLayoutVars>
          <dgm:chMax val="1"/>
          <dgm:bulletEnabled val="1"/>
        </dgm:presLayoutVars>
      </dgm:prSet>
      <dgm:spPr/>
      <dgm:t>
        <a:bodyPr/>
        <a:lstStyle/>
        <a:p>
          <a:endParaRPr lang="en-US"/>
        </a:p>
      </dgm:t>
    </dgm:pt>
    <dgm:pt modelId="{30836D28-AFE2-4963-87DC-A50C84C5A5EA}" type="pres">
      <dgm:prSet presAssocID="{9DB8A746-C8A1-4C51-AA2A-9A96A04FF0EB}" presName="levelTx" presStyleLbl="revTx" presStyleIdx="0" presStyleCnt="0">
        <dgm:presLayoutVars>
          <dgm:chMax val="1"/>
          <dgm:bulletEnabled val="1"/>
        </dgm:presLayoutVars>
      </dgm:prSet>
      <dgm:spPr/>
      <dgm:t>
        <a:bodyPr/>
        <a:lstStyle/>
        <a:p>
          <a:endParaRPr lang="en-US"/>
        </a:p>
      </dgm:t>
    </dgm:pt>
    <dgm:pt modelId="{80375CB1-AB2C-4AA5-9E53-234F4F95BBAF}" type="pres">
      <dgm:prSet presAssocID="{2E3EF38F-DBC4-4437-BBE7-4B442A0ABDA8}" presName="Name8" presStyleCnt="0"/>
      <dgm:spPr/>
    </dgm:pt>
    <dgm:pt modelId="{37CBB775-564F-41A5-AEF4-347D3D1216D5}" type="pres">
      <dgm:prSet presAssocID="{2E3EF38F-DBC4-4437-BBE7-4B442A0ABDA8}" presName="level" presStyleLbl="node1" presStyleIdx="1" presStyleCnt="3">
        <dgm:presLayoutVars>
          <dgm:chMax val="1"/>
          <dgm:bulletEnabled val="1"/>
        </dgm:presLayoutVars>
      </dgm:prSet>
      <dgm:spPr/>
      <dgm:t>
        <a:bodyPr/>
        <a:lstStyle/>
        <a:p>
          <a:endParaRPr lang="en-US"/>
        </a:p>
      </dgm:t>
    </dgm:pt>
    <dgm:pt modelId="{C1A4F722-9EA7-45A2-AF16-23F10235BA0C}" type="pres">
      <dgm:prSet presAssocID="{2E3EF38F-DBC4-4437-BBE7-4B442A0ABDA8}" presName="levelTx" presStyleLbl="revTx" presStyleIdx="0" presStyleCnt="0">
        <dgm:presLayoutVars>
          <dgm:chMax val="1"/>
          <dgm:bulletEnabled val="1"/>
        </dgm:presLayoutVars>
      </dgm:prSet>
      <dgm:spPr/>
      <dgm:t>
        <a:bodyPr/>
        <a:lstStyle/>
        <a:p>
          <a:endParaRPr lang="en-US"/>
        </a:p>
      </dgm:t>
    </dgm:pt>
    <dgm:pt modelId="{6031EB8E-A030-4266-AE33-C144F3A4CAD2}" type="pres">
      <dgm:prSet presAssocID="{FEC99A8E-B839-406E-8E90-628895233C85}" presName="Name8" presStyleCnt="0"/>
      <dgm:spPr/>
    </dgm:pt>
    <dgm:pt modelId="{7B6400C4-5BF7-4EDF-9CA4-170648526ECD}" type="pres">
      <dgm:prSet presAssocID="{FEC99A8E-B839-406E-8E90-628895233C85}" presName="level" presStyleLbl="node1" presStyleIdx="2" presStyleCnt="3">
        <dgm:presLayoutVars>
          <dgm:chMax val="1"/>
          <dgm:bulletEnabled val="1"/>
        </dgm:presLayoutVars>
      </dgm:prSet>
      <dgm:spPr/>
      <dgm:t>
        <a:bodyPr/>
        <a:lstStyle/>
        <a:p>
          <a:endParaRPr lang="en-US"/>
        </a:p>
      </dgm:t>
    </dgm:pt>
    <dgm:pt modelId="{67DD9147-AEC3-4037-BD9A-A517315D093D}" type="pres">
      <dgm:prSet presAssocID="{FEC99A8E-B839-406E-8E90-628895233C85}" presName="levelTx" presStyleLbl="revTx" presStyleIdx="0" presStyleCnt="0">
        <dgm:presLayoutVars>
          <dgm:chMax val="1"/>
          <dgm:bulletEnabled val="1"/>
        </dgm:presLayoutVars>
      </dgm:prSet>
      <dgm:spPr/>
      <dgm:t>
        <a:bodyPr/>
        <a:lstStyle/>
        <a:p>
          <a:endParaRPr lang="en-US"/>
        </a:p>
      </dgm:t>
    </dgm:pt>
  </dgm:ptLst>
  <dgm:cxnLst>
    <dgm:cxn modelId="{59CE96C0-E676-4164-BA72-3F5AC3F3E756}" type="presOf" srcId="{9DB8A746-C8A1-4C51-AA2A-9A96A04FF0EB}" destId="{3ADB7C39-376A-4295-B4FE-B44948EA96C3}" srcOrd="0" destOrd="0" presId="urn:microsoft.com/office/officeart/2005/8/layout/pyramid1"/>
    <dgm:cxn modelId="{61D37687-5662-4A31-9E22-C842C2A7CC46}" type="presOf" srcId="{9DB8A746-C8A1-4C51-AA2A-9A96A04FF0EB}" destId="{30836D28-AFE2-4963-87DC-A50C84C5A5EA}" srcOrd="1" destOrd="0" presId="urn:microsoft.com/office/officeart/2005/8/layout/pyramid1"/>
    <dgm:cxn modelId="{844EA73B-C221-4DAC-AD03-D8473A51BCF2}" srcId="{61D469F5-4C6B-4490-9C47-0E4551A3C59D}" destId="{2E3EF38F-DBC4-4437-BBE7-4B442A0ABDA8}" srcOrd="1" destOrd="0" parTransId="{8B8A0711-B2B0-4871-84DF-C943E635BFF1}" sibTransId="{2EA8F0A2-7F75-4096-B926-367E49BF4084}"/>
    <dgm:cxn modelId="{EEB074C7-5AB4-48A3-BBB9-DCBC9DF3A8FB}" type="presOf" srcId="{FEC99A8E-B839-406E-8E90-628895233C85}" destId="{7B6400C4-5BF7-4EDF-9CA4-170648526ECD}" srcOrd="0" destOrd="0" presId="urn:microsoft.com/office/officeart/2005/8/layout/pyramid1"/>
    <dgm:cxn modelId="{79EC812B-F9E6-4525-A68F-F36A7D1C4ABA}" srcId="{61D469F5-4C6B-4490-9C47-0E4551A3C59D}" destId="{9DB8A746-C8A1-4C51-AA2A-9A96A04FF0EB}" srcOrd="0" destOrd="0" parTransId="{D3D96C0F-329E-404A-8C88-07B0B19706E9}" sibTransId="{0163536B-9F00-460A-A112-4D5A9512FCBB}"/>
    <dgm:cxn modelId="{460476C6-AF06-48D1-A66B-1DA2F715BD50}" srcId="{61D469F5-4C6B-4490-9C47-0E4551A3C59D}" destId="{FEC99A8E-B839-406E-8E90-628895233C85}" srcOrd="2" destOrd="0" parTransId="{EFE466D7-2CFD-4ECF-AA6C-D715F342FFEA}" sibTransId="{206286CF-EDC8-4890-8555-B3D4E6E2DB90}"/>
    <dgm:cxn modelId="{86D4EB9C-8B74-4176-9B55-25763C389CD6}" type="presOf" srcId="{FEC99A8E-B839-406E-8E90-628895233C85}" destId="{67DD9147-AEC3-4037-BD9A-A517315D093D}" srcOrd="1" destOrd="0" presId="urn:microsoft.com/office/officeart/2005/8/layout/pyramid1"/>
    <dgm:cxn modelId="{36AE4E02-F4ED-497C-90B1-02EB8BB12D99}" type="presOf" srcId="{61D469F5-4C6B-4490-9C47-0E4551A3C59D}" destId="{E72AA691-30CA-44B1-937B-062C69EFD52D}" srcOrd="0" destOrd="0" presId="urn:microsoft.com/office/officeart/2005/8/layout/pyramid1"/>
    <dgm:cxn modelId="{E32F375B-0FFA-449F-BD88-295F385EA696}" type="presOf" srcId="{2E3EF38F-DBC4-4437-BBE7-4B442A0ABDA8}" destId="{37CBB775-564F-41A5-AEF4-347D3D1216D5}" srcOrd="0" destOrd="0" presId="urn:microsoft.com/office/officeart/2005/8/layout/pyramid1"/>
    <dgm:cxn modelId="{4F022A3D-EAD1-4729-972A-E1A74F57A7C0}" type="presOf" srcId="{2E3EF38F-DBC4-4437-BBE7-4B442A0ABDA8}" destId="{C1A4F722-9EA7-45A2-AF16-23F10235BA0C}" srcOrd="1" destOrd="0" presId="urn:microsoft.com/office/officeart/2005/8/layout/pyramid1"/>
    <dgm:cxn modelId="{8B6FF79C-F4B0-45BF-8132-AE316132DEF5}" type="presParOf" srcId="{E72AA691-30CA-44B1-937B-062C69EFD52D}" destId="{27F35794-7B55-4D2E-A1BA-102206C34B92}" srcOrd="0" destOrd="0" presId="urn:microsoft.com/office/officeart/2005/8/layout/pyramid1"/>
    <dgm:cxn modelId="{22989ABD-1D25-4A15-83C4-E9088DF41BF1}" type="presParOf" srcId="{27F35794-7B55-4D2E-A1BA-102206C34B92}" destId="{3ADB7C39-376A-4295-B4FE-B44948EA96C3}" srcOrd="0" destOrd="0" presId="urn:microsoft.com/office/officeart/2005/8/layout/pyramid1"/>
    <dgm:cxn modelId="{AEAB8A01-EA9C-410E-AF6E-513E69A34206}" type="presParOf" srcId="{27F35794-7B55-4D2E-A1BA-102206C34B92}" destId="{30836D28-AFE2-4963-87DC-A50C84C5A5EA}" srcOrd="1" destOrd="0" presId="urn:microsoft.com/office/officeart/2005/8/layout/pyramid1"/>
    <dgm:cxn modelId="{1279E701-83C7-4152-97CE-5A375F26A588}" type="presParOf" srcId="{E72AA691-30CA-44B1-937B-062C69EFD52D}" destId="{80375CB1-AB2C-4AA5-9E53-234F4F95BBAF}" srcOrd="1" destOrd="0" presId="urn:microsoft.com/office/officeart/2005/8/layout/pyramid1"/>
    <dgm:cxn modelId="{87EDBFC1-D4E7-4E4C-B3A4-BD739946FA67}" type="presParOf" srcId="{80375CB1-AB2C-4AA5-9E53-234F4F95BBAF}" destId="{37CBB775-564F-41A5-AEF4-347D3D1216D5}" srcOrd="0" destOrd="0" presId="urn:microsoft.com/office/officeart/2005/8/layout/pyramid1"/>
    <dgm:cxn modelId="{9DC6BA8C-DA91-425E-832A-81E90BFB246A}" type="presParOf" srcId="{80375CB1-AB2C-4AA5-9E53-234F4F95BBAF}" destId="{C1A4F722-9EA7-45A2-AF16-23F10235BA0C}" srcOrd="1" destOrd="0" presId="urn:microsoft.com/office/officeart/2005/8/layout/pyramid1"/>
    <dgm:cxn modelId="{4BD95CD7-0271-4368-958A-9F1A789CD5CC}" type="presParOf" srcId="{E72AA691-30CA-44B1-937B-062C69EFD52D}" destId="{6031EB8E-A030-4266-AE33-C144F3A4CAD2}" srcOrd="2" destOrd="0" presId="urn:microsoft.com/office/officeart/2005/8/layout/pyramid1"/>
    <dgm:cxn modelId="{6772232C-FF6F-46AC-95B3-168B4382672A}" type="presParOf" srcId="{6031EB8E-A030-4266-AE33-C144F3A4CAD2}" destId="{7B6400C4-5BF7-4EDF-9CA4-170648526ECD}" srcOrd="0" destOrd="0" presId="urn:microsoft.com/office/officeart/2005/8/layout/pyramid1"/>
    <dgm:cxn modelId="{E2A56D04-F395-488A-91A3-724B86B3FF0A}" type="presParOf" srcId="{6031EB8E-A030-4266-AE33-C144F3A4CAD2}" destId="{67DD9147-AEC3-4037-BD9A-A517315D093D}"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ABA779-B8C8-42CA-A268-292EF23709B9}" type="doc">
      <dgm:prSet loTypeId="urn:microsoft.com/office/officeart/2005/8/layout/vList5" loCatId="list" qsTypeId="urn:microsoft.com/office/officeart/2005/8/quickstyle/3d4" qsCatId="3D" csTypeId="urn:microsoft.com/office/officeart/2005/8/colors/accent1_2" csCatId="accent1" phldr="1"/>
      <dgm:spPr/>
      <dgm:t>
        <a:bodyPr/>
        <a:lstStyle/>
        <a:p>
          <a:endParaRPr lang="en-US"/>
        </a:p>
      </dgm:t>
    </dgm:pt>
    <dgm:pt modelId="{39FBC771-B3FE-4904-9D2C-95170BE47071}">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Services</a:t>
          </a:r>
          <a:endParaRPr lang="en-US" dirty="0">
            <a:effectLst>
              <a:outerShdw blurRad="38100" dist="38100" dir="2700000" algn="tl">
                <a:srgbClr val="000000">
                  <a:alpha val="43137"/>
                </a:srgbClr>
              </a:outerShdw>
            </a:effectLst>
          </a:endParaRPr>
        </a:p>
      </dgm:t>
    </dgm:pt>
    <dgm:pt modelId="{7FFD34C0-CFE2-48C1-A7AA-478685DA0547}" type="parTrans" cxnId="{5D0B9CA5-3FF5-48F5-840C-C7E8170FC2C2}">
      <dgm:prSet/>
      <dgm:spPr/>
      <dgm:t>
        <a:bodyPr/>
        <a:lstStyle/>
        <a:p>
          <a:endParaRPr lang="en-US"/>
        </a:p>
      </dgm:t>
    </dgm:pt>
    <dgm:pt modelId="{64BB8AC5-110C-4C9F-89B5-7A547BD6E570}" type="sibTrans" cxnId="{5D0B9CA5-3FF5-48F5-840C-C7E8170FC2C2}">
      <dgm:prSet/>
      <dgm:spPr/>
      <dgm:t>
        <a:bodyPr/>
        <a:lstStyle/>
        <a:p>
          <a:endParaRPr lang="en-US"/>
        </a:p>
      </dgm:t>
    </dgm:pt>
    <dgm:pt modelId="{6134F18B-6141-436A-A9F3-A27495FEDA3A}">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Web Hosting Services – Websites &amp; Blogs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Link</a:t>
          </a:r>
          <a:r>
            <a:rPr lang="en-US" dirty="0" smtClean="0">
              <a:solidFill>
                <a:schemeClr val="tx1"/>
              </a:solidFill>
              <a:effectLst>
                <a:outerShdw blurRad="38100" dist="38100" dir="2700000" algn="tl">
                  <a:srgbClr val="000000">
                    <a:alpha val="43137"/>
                  </a:srgbClr>
                </a:outerShdw>
              </a:effectLst>
            </a:rPr>
            <a:t>]</a:t>
          </a:r>
          <a:endParaRPr lang="en-US" dirty="0">
            <a:solidFill>
              <a:schemeClr val="tx1"/>
            </a:solidFill>
            <a:effectLst>
              <a:outerShdw blurRad="38100" dist="38100" dir="2700000" algn="tl">
                <a:srgbClr val="000000">
                  <a:alpha val="43137"/>
                </a:srgbClr>
              </a:outerShdw>
            </a:effectLst>
          </a:endParaRPr>
        </a:p>
      </dgm:t>
    </dgm:pt>
    <dgm:pt modelId="{12576F69-3576-418A-B909-8369B145D384}" type="parTrans" cxnId="{2E48FC1A-ED36-49C7-87CF-E7F9104EA66A}">
      <dgm:prSet/>
      <dgm:spPr/>
      <dgm:t>
        <a:bodyPr/>
        <a:lstStyle/>
        <a:p>
          <a:endParaRPr lang="en-US"/>
        </a:p>
      </dgm:t>
    </dgm:pt>
    <dgm:pt modelId="{BDD342FD-04A7-42CF-9DFA-15FA06D7B405}" type="sibTrans" cxnId="{2E48FC1A-ED36-49C7-87CF-E7F9104EA66A}">
      <dgm:prSet/>
      <dgm:spPr/>
      <dgm:t>
        <a:bodyPr/>
        <a:lstStyle/>
        <a:p>
          <a:endParaRPr lang="en-US"/>
        </a:p>
      </dgm:t>
    </dgm:pt>
    <dgm:pt modelId="{C9AC1DB1-02FA-4007-BF41-F5BBEAE02BD1}">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Discussion Forums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&amp;</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Mailing Lists</a:t>
          </a:r>
          <a:endParaRPr lang="en-US" dirty="0">
            <a:effectLst>
              <a:outerShdw blurRad="38100" dist="38100" dir="2700000" algn="tl">
                <a:srgbClr val="000000">
                  <a:alpha val="43137"/>
                </a:srgbClr>
              </a:outerShdw>
            </a:effectLst>
          </a:endParaRPr>
        </a:p>
      </dgm:t>
    </dgm:pt>
    <dgm:pt modelId="{E1A134C7-1D7E-41A6-8427-D907989C0802}" type="parTrans" cxnId="{96EECFCF-5DE1-47E6-B965-FF7ECCAE2016}">
      <dgm:prSet/>
      <dgm:spPr/>
      <dgm:t>
        <a:bodyPr/>
        <a:lstStyle/>
        <a:p>
          <a:endParaRPr lang="en-US"/>
        </a:p>
      </dgm:t>
    </dgm:pt>
    <dgm:pt modelId="{8E3474D4-F1BC-4E51-A89A-62E6525F7F13}" type="sibTrans" cxnId="{96EECFCF-5DE1-47E6-B965-FF7ECCAE2016}">
      <dgm:prSet/>
      <dgm:spPr/>
      <dgm:t>
        <a:bodyPr/>
        <a:lstStyle/>
        <a:p>
          <a:endParaRPr lang="en-US"/>
        </a:p>
      </dgm:t>
    </dgm:pt>
    <dgm:pt modelId="{B35B66D2-C27B-4C3F-9DD2-F9A058913271}">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Action List</a:t>
          </a:r>
          <a:endParaRPr lang="en-US" dirty="0">
            <a:solidFill>
              <a:schemeClr val="tx1"/>
            </a:solidFill>
            <a:effectLst>
              <a:outerShdw blurRad="38100" dist="38100" dir="2700000" algn="tl">
                <a:srgbClr val="000000">
                  <a:alpha val="43137"/>
                </a:srgbClr>
              </a:outerShdw>
            </a:effectLst>
          </a:endParaRPr>
        </a:p>
      </dgm:t>
    </dgm:pt>
    <dgm:pt modelId="{9234269C-8C5F-4D4D-BB99-E619D2662B70}" type="parTrans" cxnId="{D52C7730-24BB-4AAC-80FD-EB07E954C726}">
      <dgm:prSet/>
      <dgm:spPr/>
      <dgm:t>
        <a:bodyPr/>
        <a:lstStyle/>
        <a:p>
          <a:endParaRPr lang="en-US"/>
        </a:p>
      </dgm:t>
    </dgm:pt>
    <dgm:pt modelId="{F8B1341F-2704-45D1-818F-AAD2AAA908D3}" type="sibTrans" cxnId="{D52C7730-24BB-4AAC-80FD-EB07E954C726}">
      <dgm:prSet/>
      <dgm:spPr/>
      <dgm:t>
        <a:bodyPr/>
        <a:lstStyle/>
        <a:p>
          <a:endParaRPr lang="en-US"/>
        </a:p>
      </dgm:t>
    </dgm:pt>
    <dgm:pt modelId="{ED60E8DC-18D2-40FF-87D1-8F7A69C765A8}">
      <dgm:prSet phldrT="[Text]"/>
      <dgm:spPr>
        <a:solidFill>
          <a:schemeClr val="bg1">
            <a:lumMod val="60000"/>
            <a:lumOff val="40000"/>
          </a:schemeClr>
        </a:solidFill>
      </dgm:spPr>
      <dgm:t>
        <a:bodyPr/>
        <a:lstStyle/>
        <a:p>
          <a:r>
            <a:rPr lang="en-US" dirty="0" smtClean="0">
              <a:effectLst>
                <a:outerShdw blurRad="38100" dist="38100" dir="2700000" algn="tl">
                  <a:srgbClr val="000000">
                    <a:alpha val="43137"/>
                  </a:srgbClr>
                </a:outerShdw>
              </a:effectLst>
            </a:rPr>
            <a:t>Hellenic</a:t>
          </a:r>
        </a:p>
        <a:p>
          <a:r>
            <a:rPr lang="en-US" dirty="0" smtClean="0">
              <a:effectLst>
                <a:outerShdw blurRad="38100" dist="38100" dir="2700000" algn="tl">
                  <a:srgbClr val="000000">
                    <a:alpha val="43137"/>
                  </a:srgbClr>
                </a:outerShdw>
              </a:effectLst>
            </a:rPr>
            <a:t>Projects</a:t>
          </a:r>
          <a:endParaRPr lang="en-US" dirty="0">
            <a:effectLst>
              <a:outerShdw blurRad="38100" dist="38100" dir="2700000" algn="tl">
                <a:srgbClr val="000000">
                  <a:alpha val="43137"/>
                </a:srgbClr>
              </a:outerShdw>
            </a:effectLst>
          </a:endParaRPr>
        </a:p>
      </dgm:t>
    </dgm:pt>
    <dgm:pt modelId="{20FE81D9-5178-4627-8706-50E7A5D03EC0}" type="parTrans" cxnId="{F5D67C7C-CC12-4414-8574-CEAED9B6F0DD}">
      <dgm:prSet/>
      <dgm:spPr/>
      <dgm:t>
        <a:bodyPr/>
        <a:lstStyle/>
        <a:p>
          <a:endParaRPr lang="en-US"/>
        </a:p>
      </dgm:t>
    </dgm:pt>
    <dgm:pt modelId="{51FA1EBC-7F5E-499E-90F9-1D9F28016E82}" type="sibTrans" cxnId="{F5D67C7C-CC12-4414-8574-CEAED9B6F0DD}">
      <dgm:prSet/>
      <dgm:spPr/>
      <dgm:t>
        <a:bodyPr/>
        <a:lstStyle/>
        <a:p>
          <a:endParaRPr lang="en-US"/>
        </a:p>
      </dgm:t>
    </dgm:pt>
    <dgm:pt modelId="{0E45221D-B1A6-4756-8871-C35CDAC9134F}">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Registry database of our projects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Link</a:t>
          </a:r>
          <a:r>
            <a:rPr lang="en-US" dirty="0" smtClean="0">
              <a:solidFill>
                <a:schemeClr val="tx1"/>
              </a:solidFill>
              <a:effectLst>
                <a:outerShdw blurRad="38100" dist="38100" dir="2700000" algn="tl">
                  <a:srgbClr val="000000">
                    <a:alpha val="43137"/>
                  </a:srgbClr>
                </a:outerShdw>
              </a:effectLst>
            </a:rPr>
            <a:t>]</a:t>
          </a:r>
          <a:endParaRPr lang="en-US" dirty="0">
            <a:solidFill>
              <a:schemeClr val="tx1"/>
            </a:solidFill>
            <a:effectLst>
              <a:outerShdw blurRad="38100" dist="38100" dir="2700000" algn="tl">
                <a:srgbClr val="000000">
                  <a:alpha val="43137"/>
                </a:srgbClr>
              </a:outerShdw>
            </a:effectLst>
          </a:endParaRPr>
        </a:p>
      </dgm:t>
    </dgm:pt>
    <dgm:pt modelId="{4F843EFF-1813-4026-B90A-EA0215B19C2F}" type="parTrans" cxnId="{AC4A3229-F093-4A16-819F-B917E6C26D75}">
      <dgm:prSet/>
      <dgm:spPr/>
      <dgm:t>
        <a:bodyPr/>
        <a:lstStyle/>
        <a:p>
          <a:endParaRPr lang="en-US"/>
        </a:p>
      </dgm:t>
    </dgm:pt>
    <dgm:pt modelId="{110F283A-7584-4644-8F6B-24C633159FEF}" type="sibTrans" cxnId="{AC4A3229-F093-4A16-819F-B917E6C26D75}">
      <dgm:prSet/>
      <dgm:spPr/>
      <dgm:t>
        <a:bodyPr/>
        <a:lstStyle/>
        <a:p>
          <a:endParaRPr lang="en-US"/>
        </a:p>
      </dgm:t>
    </dgm:pt>
    <dgm:pt modelId="{1424D82E-13DF-4A42-8069-A219574C4131}">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Wiki (HECpedia project under development)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3"/>
            </a:rPr>
            <a:t>Link</a:t>
          </a:r>
          <a:r>
            <a:rPr lang="en-US" dirty="0" smtClean="0">
              <a:solidFill>
                <a:schemeClr val="tx1"/>
              </a:solidFill>
              <a:effectLst>
                <a:outerShdw blurRad="38100" dist="38100" dir="2700000" algn="tl">
                  <a:srgbClr val="000000">
                    <a:alpha val="43137"/>
                  </a:srgbClr>
                </a:outerShdw>
              </a:effectLst>
            </a:rPr>
            <a:t>]</a:t>
          </a:r>
        </a:p>
      </dgm:t>
    </dgm:pt>
    <dgm:pt modelId="{7D9BCC76-4750-4FBB-87DB-12CBEEC98A00}" type="parTrans" cxnId="{72E60902-C09A-45BD-9A3C-864C195AFA09}">
      <dgm:prSet/>
      <dgm:spPr/>
      <dgm:t>
        <a:bodyPr/>
        <a:lstStyle/>
        <a:p>
          <a:endParaRPr lang="en-US"/>
        </a:p>
      </dgm:t>
    </dgm:pt>
    <dgm:pt modelId="{C36CACA5-0BCF-4E5E-B952-E4B6AA183B9C}" type="sibTrans" cxnId="{72E60902-C09A-45BD-9A3C-864C195AFA09}">
      <dgm:prSet/>
      <dgm:spPr/>
      <dgm:t>
        <a:bodyPr/>
        <a:lstStyle/>
        <a:p>
          <a:endParaRPr lang="en-US"/>
        </a:p>
      </dgm:t>
    </dgm:pt>
    <dgm:pt modelId="{F631393E-75C9-41CC-BF64-2D8733753119}">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Hellenic Professors &amp; PhDs Forum</a:t>
          </a:r>
        </a:p>
      </dgm:t>
    </dgm:pt>
    <dgm:pt modelId="{4EE1A0F6-5981-42C1-9103-65BBDD50F9E5}" type="parTrans" cxnId="{938ADB68-ED24-4809-BB3A-2CD6128FBBA6}">
      <dgm:prSet/>
      <dgm:spPr/>
      <dgm:t>
        <a:bodyPr/>
        <a:lstStyle/>
        <a:p>
          <a:endParaRPr lang="en-US"/>
        </a:p>
      </dgm:t>
    </dgm:pt>
    <dgm:pt modelId="{1736F52D-E435-4DC7-AAD2-75BA63FE8746}" type="sibTrans" cxnId="{938ADB68-ED24-4809-BB3A-2CD6128FBBA6}">
      <dgm:prSet/>
      <dgm:spPr/>
      <dgm:t>
        <a:bodyPr/>
        <a:lstStyle/>
        <a:p>
          <a:endParaRPr lang="en-US"/>
        </a:p>
      </dgm:t>
    </dgm:pt>
    <dgm:pt modelId="{C87B9ED4-0861-4BB8-89EF-EF1D374EE7AC}">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Others totaling  184,683 Subscribers (as of November 2013)</a:t>
          </a:r>
        </a:p>
      </dgm:t>
    </dgm:pt>
    <dgm:pt modelId="{A1694252-3001-43C4-BA9D-ABAE178DB32C}" type="parTrans" cxnId="{4B2920D5-8900-4EFC-A0BE-053731B89A3F}">
      <dgm:prSet/>
      <dgm:spPr/>
      <dgm:t>
        <a:bodyPr/>
        <a:lstStyle/>
        <a:p>
          <a:endParaRPr lang="en-US"/>
        </a:p>
      </dgm:t>
    </dgm:pt>
    <dgm:pt modelId="{96E0FFB7-8455-46C8-A157-5BC92FDC59B6}" type="sibTrans" cxnId="{4B2920D5-8900-4EFC-A0BE-053731B89A3F}">
      <dgm:prSet/>
      <dgm:spPr/>
      <dgm:t>
        <a:bodyPr/>
        <a:lstStyle/>
        <a:p>
          <a:endParaRPr lang="en-US"/>
        </a:p>
      </dgm:t>
    </dgm:pt>
    <dgm:pt modelId="{ACA77244-7876-46BE-B3A6-B01797AB07BF}">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WWII War Reparations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4"/>
            </a:rPr>
            <a:t>Link</a:t>
          </a:r>
          <a:r>
            <a:rPr lang="en-US" dirty="0" smtClean="0">
              <a:solidFill>
                <a:schemeClr val="tx1"/>
              </a:solidFill>
              <a:effectLst>
                <a:outerShdw blurRad="38100" dist="38100" dir="2700000" algn="tl">
                  <a:srgbClr val="000000">
                    <a:alpha val="43137"/>
                  </a:srgbClr>
                </a:outerShdw>
              </a:effectLst>
            </a:rPr>
            <a:t>]</a:t>
          </a:r>
        </a:p>
      </dgm:t>
    </dgm:pt>
    <dgm:pt modelId="{4CB529AD-DD8C-4F98-9C43-9C5913EEB270}" type="parTrans" cxnId="{1AD75FF7-7DE4-4A73-94DC-271EF501DDB0}">
      <dgm:prSet/>
      <dgm:spPr/>
      <dgm:t>
        <a:bodyPr/>
        <a:lstStyle/>
        <a:p>
          <a:endParaRPr lang="en-US"/>
        </a:p>
      </dgm:t>
    </dgm:pt>
    <dgm:pt modelId="{0654D9FF-D15E-4D39-BF94-E01BFF4C93B7}" type="sibTrans" cxnId="{1AD75FF7-7DE4-4A73-94DC-271EF501DDB0}">
      <dgm:prSet/>
      <dgm:spPr/>
      <dgm:t>
        <a:bodyPr/>
        <a:lstStyle/>
        <a:p>
          <a:endParaRPr lang="en-US"/>
        </a:p>
      </dgm:t>
    </dgm:pt>
    <dgm:pt modelId="{036306CC-D9C5-46D5-9CAF-E0A984791EB3}">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Parthenon Marbles Awareness Campaign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5"/>
            </a:rPr>
            <a:t>Link</a:t>
          </a:r>
          <a:r>
            <a:rPr lang="en-US" dirty="0" smtClean="0">
              <a:solidFill>
                <a:schemeClr val="tx1"/>
              </a:solidFill>
              <a:effectLst>
                <a:outerShdw blurRad="38100" dist="38100" dir="2700000" algn="tl">
                  <a:srgbClr val="000000">
                    <a:alpha val="43137"/>
                  </a:srgbClr>
                </a:outerShdw>
              </a:effectLst>
            </a:rPr>
            <a:t>]</a:t>
          </a:r>
        </a:p>
      </dgm:t>
    </dgm:pt>
    <dgm:pt modelId="{A6CB7B92-C677-41C4-B1CB-9246C92EE8F5}" type="parTrans" cxnId="{2FBCBFB6-FCBA-4C76-A4D9-7408AAA9200C}">
      <dgm:prSet/>
      <dgm:spPr/>
      <dgm:t>
        <a:bodyPr/>
        <a:lstStyle/>
        <a:p>
          <a:endParaRPr lang="en-US"/>
        </a:p>
      </dgm:t>
    </dgm:pt>
    <dgm:pt modelId="{20CB43B9-FDFF-4F1C-AF95-A8597BA92703}" type="sibTrans" cxnId="{2FBCBFB6-FCBA-4C76-A4D9-7408AAA9200C}">
      <dgm:prSet/>
      <dgm:spPr/>
      <dgm:t>
        <a:bodyPr/>
        <a:lstStyle/>
        <a:p>
          <a:endParaRPr lang="en-US"/>
        </a:p>
      </dgm:t>
    </dgm:pt>
    <dgm:pt modelId="{D69176C1-9991-42CF-AFAA-7FB8A95B763F}">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HEC Scholars Blog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6"/>
            </a:rPr>
            <a:t>Link</a:t>
          </a:r>
          <a:r>
            <a:rPr lang="en-US" dirty="0" smtClean="0">
              <a:solidFill>
                <a:schemeClr val="tx1"/>
              </a:solidFill>
              <a:effectLst>
                <a:outerShdw blurRad="38100" dist="38100" dir="2700000" algn="tl">
                  <a:srgbClr val="000000">
                    <a:alpha val="43137"/>
                  </a:srgbClr>
                </a:outerShdw>
              </a:effectLst>
            </a:rPr>
            <a:t>]</a:t>
          </a:r>
        </a:p>
      </dgm:t>
    </dgm:pt>
    <dgm:pt modelId="{07BCF0F5-01C5-408F-8E0E-41F87ED3A252}" type="parTrans" cxnId="{DB6A9C34-12C0-48AF-9942-D925697DCB26}">
      <dgm:prSet/>
      <dgm:spPr/>
      <dgm:t>
        <a:bodyPr/>
        <a:lstStyle/>
        <a:p>
          <a:endParaRPr lang="en-US"/>
        </a:p>
      </dgm:t>
    </dgm:pt>
    <dgm:pt modelId="{5BECF720-2440-4365-B009-0F290A55563A}" type="sibTrans" cxnId="{DB6A9C34-12C0-48AF-9942-D925697DCB26}">
      <dgm:prSet/>
      <dgm:spPr/>
      <dgm:t>
        <a:bodyPr/>
        <a:lstStyle/>
        <a:p>
          <a:endParaRPr lang="en-US"/>
        </a:p>
      </dgm:t>
    </dgm:pt>
    <dgm:pt modelId="{4862051A-CD1A-4DA3-BFF6-C758DFE27FDA}">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PanHellenic Cultural Event in Thrace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7"/>
            </a:rPr>
            <a:t>Link</a:t>
          </a:r>
          <a:r>
            <a:rPr lang="en-US" dirty="0" smtClean="0">
              <a:solidFill>
                <a:schemeClr val="tx1"/>
              </a:solidFill>
              <a:effectLst>
                <a:outerShdw blurRad="38100" dist="38100" dir="2700000" algn="tl">
                  <a:srgbClr val="000000">
                    <a:alpha val="43137"/>
                  </a:srgbClr>
                </a:outerShdw>
              </a:effectLst>
            </a:rPr>
            <a:t>]</a:t>
          </a:r>
        </a:p>
      </dgm:t>
    </dgm:pt>
    <dgm:pt modelId="{660FEE12-8A33-48D0-B833-8BD61AF2140B}" type="parTrans" cxnId="{30585520-E76C-46F5-BE96-BADEDFEE905C}">
      <dgm:prSet/>
      <dgm:spPr/>
      <dgm:t>
        <a:bodyPr/>
        <a:lstStyle/>
        <a:p>
          <a:endParaRPr lang="en-US"/>
        </a:p>
      </dgm:t>
    </dgm:pt>
    <dgm:pt modelId="{3145CB70-0A4E-47AD-AC6A-AE7FCA812342}" type="sibTrans" cxnId="{30585520-E76C-46F5-BE96-BADEDFEE905C}">
      <dgm:prSet/>
      <dgm:spPr/>
      <dgm:t>
        <a:bodyPr/>
        <a:lstStyle/>
        <a:p>
          <a:endParaRPr lang="en-US"/>
        </a:p>
      </dgm:t>
    </dgm:pt>
    <dgm:pt modelId="{FA2087AA-3A42-45BA-81E4-CD4445828C1A}">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Macedonia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8"/>
            </a:rPr>
            <a:t>Link</a:t>
          </a:r>
          <a:r>
            <a:rPr lang="en-US" dirty="0" smtClean="0">
              <a:solidFill>
                <a:schemeClr val="tx1"/>
              </a:solidFill>
              <a:effectLst>
                <a:outerShdw blurRad="38100" dist="38100" dir="2700000" algn="tl">
                  <a:srgbClr val="000000">
                    <a:alpha val="43137"/>
                  </a:srgbClr>
                </a:outerShdw>
              </a:effectLst>
            </a:rPr>
            <a:t>]</a:t>
          </a:r>
        </a:p>
      </dgm:t>
    </dgm:pt>
    <dgm:pt modelId="{422D410C-28B4-43A5-8215-4EBB6CA54813}" type="parTrans" cxnId="{3769B5FA-A0B1-4E74-9100-0ADE54B37B33}">
      <dgm:prSet/>
      <dgm:spPr/>
      <dgm:t>
        <a:bodyPr/>
        <a:lstStyle/>
        <a:p>
          <a:endParaRPr lang="en-US"/>
        </a:p>
      </dgm:t>
    </dgm:pt>
    <dgm:pt modelId="{442661F9-B251-47AA-8752-30CD1EBA3F98}" type="sibTrans" cxnId="{3769B5FA-A0B1-4E74-9100-0ADE54B37B33}">
      <dgm:prSet/>
      <dgm:spPr/>
      <dgm:t>
        <a:bodyPr/>
        <a:lstStyle/>
        <a:p>
          <a:endParaRPr lang="en-US"/>
        </a:p>
      </dgm:t>
    </dgm:pt>
    <dgm:pt modelId="{ACE300A1-5BAA-4B84-A70F-EC38DBD2E022}">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Blue Skies - Think-tank of Hellenic Minds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9"/>
            </a:rPr>
            <a:t>Link</a:t>
          </a:r>
          <a:r>
            <a:rPr lang="en-US" dirty="0" smtClean="0">
              <a:solidFill>
                <a:schemeClr val="tx1"/>
              </a:solidFill>
              <a:effectLst>
                <a:outerShdw blurRad="38100" dist="38100" dir="2700000" algn="tl">
                  <a:srgbClr val="000000">
                    <a:alpha val="43137"/>
                  </a:srgbClr>
                </a:outerShdw>
              </a:effectLst>
            </a:rPr>
            <a:t>] </a:t>
          </a:r>
        </a:p>
      </dgm:t>
    </dgm:pt>
    <dgm:pt modelId="{F2BC76A3-B6C1-40A2-811F-18A21C1EE4C3}" type="parTrans" cxnId="{4D3465CC-3EFE-4841-A03D-597BB58BE1D3}">
      <dgm:prSet/>
      <dgm:spPr/>
      <dgm:t>
        <a:bodyPr/>
        <a:lstStyle/>
        <a:p>
          <a:endParaRPr lang="en-US"/>
        </a:p>
      </dgm:t>
    </dgm:pt>
    <dgm:pt modelId="{53624DDC-7784-48D4-8C1A-6B6FFA40049D}" type="sibTrans" cxnId="{4D3465CC-3EFE-4841-A03D-597BB58BE1D3}">
      <dgm:prSet/>
      <dgm:spPr/>
      <dgm:t>
        <a:bodyPr/>
        <a:lstStyle/>
        <a:p>
          <a:endParaRPr lang="en-US"/>
        </a:p>
      </dgm:t>
    </dgm:pt>
    <dgm:pt modelId="{79B1D88F-5E89-4D1C-A202-9E95B65B0D11}">
      <dgm:prSet>
        <dgm:style>
          <a:lnRef idx="0">
            <a:schemeClr val="accent2"/>
          </a:lnRef>
          <a:fillRef idx="3">
            <a:schemeClr val="accent2"/>
          </a:fillRef>
          <a:effectRef idx="3">
            <a:schemeClr val="accent2"/>
          </a:effectRef>
          <a:fontRef idx="minor">
            <a:schemeClr val="lt1"/>
          </a:fontRef>
        </dgm:style>
      </dgm:prSet>
      <dgm:spPr>
        <a:solidFill>
          <a:schemeClr val="accent6">
            <a:lumMod val="60000"/>
            <a:lumOff val="40000"/>
          </a:schemeClr>
        </a:solidFill>
      </dgm:spPr>
      <dgm:t>
        <a:bodyPr/>
        <a:lstStyle/>
        <a:p>
          <a:r>
            <a:rPr lang="en-US" dirty="0" smtClean="0">
              <a:solidFill>
                <a:schemeClr val="tx1"/>
              </a:solidFill>
              <a:effectLst>
                <a:outerShdw blurRad="38100" dist="38100" dir="2700000" algn="tl">
                  <a:srgbClr val="000000">
                    <a:alpha val="43137"/>
                  </a:srgbClr>
                </a:outerShdw>
              </a:effectLst>
            </a:rPr>
            <a:t>Classic Olympics – The revival of Classic Olympics in Olympia [</a:t>
          </a:r>
          <a:r>
            <a:rPr lang="en-US" dirty="0" smtClean="0">
              <a:solidFill>
                <a:schemeClr val="tx1"/>
              </a:solidFill>
              <a:effectLst>
                <a:outerShdw blurRad="38100" dist="38100" dir="2700000" algn="tl">
                  <a:srgbClr val="000000">
                    <a:alpha val="43137"/>
                  </a:srgbClr>
                </a:outerShdw>
              </a:effectLst>
              <a:hlinkClick xmlns:r="http://schemas.openxmlformats.org/officeDocument/2006/relationships" r:id="rId10"/>
            </a:rPr>
            <a:t>Link</a:t>
          </a:r>
          <a:r>
            <a:rPr lang="en-US" dirty="0" smtClean="0">
              <a:solidFill>
                <a:schemeClr val="tx1"/>
              </a:solidFill>
              <a:effectLst>
                <a:outerShdw blurRad="38100" dist="38100" dir="2700000" algn="tl">
                  <a:srgbClr val="000000">
                    <a:alpha val="43137"/>
                  </a:srgbClr>
                </a:outerShdw>
              </a:effectLst>
            </a:rPr>
            <a:t>]</a:t>
          </a:r>
        </a:p>
      </dgm:t>
    </dgm:pt>
    <dgm:pt modelId="{3BB5BB59-D471-4E7C-93E4-92AABFF8A02B}" type="parTrans" cxnId="{9E54E41F-B719-4B2E-800E-B66C2BC2299D}">
      <dgm:prSet/>
      <dgm:spPr/>
      <dgm:t>
        <a:bodyPr/>
        <a:lstStyle/>
        <a:p>
          <a:endParaRPr lang="en-US"/>
        </a:p>
      </dgm:t>
    </dgm:pt>
    <dgm:pt modelId="{28F344E3-549F-4D8C-87EB-BF76F4DD5A9D}" type="sibTrans" cxnId="{9E54E41F-B719-4B2E-800E-B66C2BC2299D}">
      <dgm:prSet/>
      <dgm:spPr/>
      <dgm:t>
        <a:bodyPr/>
        <a:lstStyle/>
        <a:p>
          <a:endParaRPr lang="en-US"/>
        </a:p>
      </dgm:t>
    </dgm:pt>
    <dgm:pt modelId="{944FA08E-5323-4015-927A-A8B33C8CDA8B}" type="pres">
      <dgm:prSet presAssocID="{99ABA779-B8C8-42CA-A268-292EF23709B9}" presName="Name0" presStyleCnt="0">
        <dgm:presLayoutVars>
          <dgm:dir/>
          <dgm:animLvl val="lvl"/>
          <dgm:resizeHandles val="exact"/>
        </dgm:presLayoutVars>
      </dgm:prSet>
      <dgm:spPr/>
      <dgm:t>
        <a:bodyPr/>
        <a:lstStyle/>
        <a:p>
          <a:endParaRPr lang="en-US"/>
        </a:p>
      </dgm:t>
    </dgm:pt>
    <dgm:pt modelId="{BC5B023F-18E5-49E0-BB18-24B87C1F46E7}" type="pres">
      <dgm:prSet presAssocID="{39FBC771-B3FE-4904-9D2C-95170BE47071}" presName="linNode" presStyleCnt="0"/>
      <dgm:spPr/>
    </dgm:pt>
    <dgm:pt modelId="{D6B35918-E39C-412F-AC09-359CF07D5BCF}" type="pres">
      <dgm:prSet presAssocID="{39FBC771-B3FE-4904-9D2C-95170BE47071}" presName="parentText" presStyleLbl="node1" presStyleIdx="0" presStyleCnt="3" custScaleX="66369" custScaleY="46875">
        <dgm:presLayoutVars>
          <dgm:chMax val="1"/>
          <dgm:bulletEnabled val="1"/>
        </dgm:presLayoutVars>
      </dgm:prSet>
      <dgm:spPr/>
      <dgm:t>
        <a:bodyPr/>
        <a:lstStyle/>
        <a:p>
          <a:endParaRPr lang="en-US"/>
        </a:p>
      </dgm:t>
    </dgm:pt>
    <dgm:pt modelId="{860C7E4C-7EB2-4402-951E-260F30F61AAA}" type="pres">
      <dgm:prSet presAssocID="{39FBC771-B3FE-4904-9D2C-95170BE47071}" presName="descendantText" presStyleLbl="alignAccFollowNode1" presStyleIdx="0" presStyleCnt="3" custScaleX="137778" custScaleY="52238">
        <dgm:presLayoutVars>
          <dgm:bulletEnabled val="1"/>
        </dgm:presLayoutVars>
      </dgm:prSet>
      <dgm:spPr/>
      <dgm:t>
        <a:bodyPr/>
        <a:lstStyle/>
        <a:p>
          <a:endParaRPr lang="en-US"/>
        </a:p>
      </dgm:t>
    </dgm:pt>
    <dgm:pt modelId="{A734932C-8E17-498F-AFCD-3A197796B2E9}" type="pres">
      <dgm:prSet presAssocID="{64BB8AC5-110C-4C9F-89B5-7A547BD6E570}" presName="sp" presStyleCnt="0"/>
      <dgm:spPr/>
    </dgm:pt>
    <dgm:pt modelId="{3DA429C1-4219-41B7-A916-53116F11F316}" type="pres">
      <dgm:prSet presAssocID="{C9AC1DB1-02FA-4007-BF41-F5BBEAE02BD1}" presName="linNode" presStyleCnt="0"/>
      <dgm:spPr/>
    </dgm:pt>
    <dgm:pt modelId="{171B0C5F-7D96-401E-90D0-73361A479522}" type="pres">
      <dgm:prSet presAssocID="{C9AC1DB1-02FA-4007-BF41-F5BBEAE02BD1}" presName="parentText" presStyleLbl="node1" presStyleIdx="1" presStyleCnt="3" custScaleX="59225" custScaleY="65621">
        <dgm:presLayoutVars>
          <dgm:chMax val="1"/>
          <dgm:bulletEnabled val="1"/>
        </dgm:presLayoutVars>
      </dgm:prSet>
      <dgm:spPr/>
      <dgm:t>
        <a:bodyPr/>
        <a:lstStyle/>
        <a:p>
          <a:endParaRPr lang="en-US"/>
        </a:p>
      </dgm:t>
    </dgm:pt>
    <dgm:pt modelId="{92A46E33-FFFB-424F-8969-3B2B0C1850EE}" type="pres">
      <dgm:prSet presAssocID="{C9AC1DB1-02FA-4007-BF41-F5BBEAE02BD1}" presName="descendantText" presStyleLbl="alignAccFollowNode1" presStyleIdx="1" presStyleCnt="3" custScaleX="122908" custScaleY="75564">
        <dgm:presLayoutVars>
          <dgm:bulletEnabled val="1"/>
        </dgm:presLayoutVars>
      </dgm:prSet>
      <dgm:spPr/>
      <dgm:t>
        <a:bodyPr/>
        <a:lstStyle/>
        <a:p>
          <a:endParaRPr lang="en-US"/>
        </a:p>
      </dgm:t>
    </dgm:pt>
    <dgm:pt modelId="{4697E3DD-9277-471E-9C95-12281D6B9A54}" type="pres">
      <dgm:prSet presAssocID="{8E3474D4-F1BC-4E51-A89A-62E6525F7F13}" presName="sp" presStyleCnt="0"/>
      <dgm:spPr/>
    </dgm:pt>
    <dgm:pt modelId="{4E276D85-9971-42C0-8C6F-0AC2E7B38E2B}" type="pres">
      <dgm:prSet presAssocID="{ED60E8DC-18D2-40FF-87D1-8F7A69C765A8}" presName="linNode" presStyleCnt="0"/>
      <dgm:spPr/>
    </dgm:pt>
    <dgm:pt modelId="{91E9F331-8A0A-47F0-90ED-50CDBDFFCAE9}" type="pres">
      <dgm:prSet presAssocID="{ED60E8DC-18D2-40FF-87D1-8F7A69C765A8}" presName="parentText" presStyleLbl="node1" presStyleIdx="2" presStyleCnt="3" custScaleX="59406" custScaleY="113747">
        <dgm:presLayoutVars>
          <dgm:chMax val="1"/>
          <dgm:bulletEnabled val="1"/>
        </dgm:presLayoutVars>
      </dgm:prSet>
      <dgm:spPr/>
      <dgm:t>
        <a:bodyPr/>
        <a:lstStyle/>
        <a:p>
          <a:endParaRPr lang="en-US"/>
        </a:p>
      </dgm:t>
    </dgm:pt>
    <dgm:pt modelId="{2790385A-947F-4ADB-A0F7-DA46F4CDD2C0}" type="pres">
      <dgm:prSet presAssocID="{ED60E8DC-18D2-40FF-87D1-8F7A69C765A8}" presName="descendantText" presStyleLbl="alignAccFollowNode1" presStyleIdx="2" presStyleCnt="3" custScaleX="123202" custScaleY="140440">
        <dgm:presLayoutVars>
          <dgm:bulletEnabled val="1"/>
        </dgm:presLayoutVars>
      </dgm:prSet>
      <dgm:spPr/>
      <dgm:t>
        <a:bodyPr/>
        <a:lstStyle/>
        <a:p>
          <a:endParaRPr lang="en-US"/>
        </a:p>
      </dgm:t>
    </dgm:pt>
  </dgm:ptLst>
  <dgm:cxnLst>
    <dgm:cxn modelId="{2E48FC1A-ED36-49C7-87CF-E7F9104EA66A}" srcId="{39FBC771-B3FE-4904-9D2C-95170BE47071}" destId="{6134F18B-6141-436A-A9F3-A27495FEDA3A}" srcOrd="0" destOrd="0" parTransId="{12576F69-3576-418A-B909-8369B145D384}" sibTransId="{BDD342FD-04A7-42CF-9DFA-15FA06D7B405}"/>
    <dgm:cxn modelId="{30585520-E76C-46F5-BE96-BADEDFEE905C}" srcId="{ED60E8DC-18D2-40FF-87D1-8F7A69C765A8}" destId="{4862051A-CD1A-4DA3-BFF6-C758DFE27FDA}" srcOrd="4" destOrd="0" parTransId="{660FEE12-8A33-48D0-B833-8BD61AF2140B}" sibTransId="{3145CB70-0A4E-47AD-AC6A-AE7FCA812342}"/>
    <dgm:cxn modelId="{D52C7730-24BB-4AAC-80FD-EB07E954C726}" srcId="{C9AC1DB1-02FA-4007-BF41-F5BBEAE02BD1}" destId="{B35B66D2-C27B-4C3F-9DD2-F9A058913271}" srcOrd="0" destOrd="0" parTransId="{9234269C-8C5F-4D4D-BB99-E619D2662B70}" sibTransId="{F8B1341F-2704-45D1-818F-AAD2AAA908D3}"/>
    <dgm:cxn modelId="{DB6A9C34-12C0-48AF-9942-D925697DCB26}" srcId="{ED60E8DC-18D2-40FF-87D1-8F7A69C765A8}" destId="{D69176C1-9991-42CF-AFAA-7FB8A95B763F}" srcOrd="3" destOrd="0" parTransId="{07BCF0F5-01C5-408F-8E0E-41F87ED3A252}" sibTransId="{5BECF720-2440-4365-B009-0F290A55563A}"/>
    <dgm:cxn modelId="{2FBCBFB6-FCBA-4C76-A4D9-7408AAA9200C}" srcId="{ED60E8DC-18D2-40FF-87D1-8F7A69C765A8}" destId="{036306CC-D9C5-46D5-9CAF-E0A984791EB3}" srcOrd="2" destOrd="0" parTransId="{A6CB7B92-C677-41C4-B1CB-9246C92EE8F5}" sibTransId="{20CB43B9-FDFF-4F1C-AF95-A8597BA92703}"/>
    <dgm:cxn modelId="{F077B533-1F38-4E15-8447-991E92CD76DF}" type="presOf" srcId="{B35B66D2-C27B-4C3F-9DD2-F9A058913271}" destId="{92A46E33-FFFB-424F-8969-3B2B0C1850EE}" srcOrd="0" destOrd="0" presId="urn:microsoft.com/office/officeart/2005/8/layout/vList5"/>
    <dgm:cxn modelId="{587AA277-679B-48DE-BB6C-AD705C55DC2A}" type="presOf" srcId="{ACA77244-7876-46BE-B3A6-B01797AB07BF}" destId="{2790385A-947F-4ADB-A0F7-DA46F4CDD2C0}" srcOrd="0" destOrd="1" presId="urn:microsoft.com/office/officeart/2005/8/layout/vList5"/>
    <dgm:cxn modelId="{696BC14D-767A-4044-A4EA-A639E1830F64}" type="presOf" srcId="{6134F18B-6141-436A-A9F3-A27495FEDA3A}" destId="{860C7E4C-7EB2-4402-951E-260F30F61AAA}" srcOrd="0" destOrd="0" presId="urn:microsoft.com/office/officeart/2005/8/layout/vList5"/>
    <dgm:cxn modelId="{A4265203-5B26-4F4C-B6CC-5F2D6E184408}" type="presOf" srcId="{79B1D88F-5E89-4D1C-A202-9E95B65B0D11}" destId="{2790385A-947F-4ADB-A0F7-DA46F4CDD2C0}" srcOrd="0" destOrd="7" presId="urn:microsoft.com/office/officeart/2005/8/layout/vList5"/>
    <dgm:cxn modelId="{5D0B9CA5-3FF5-48F5-840C-C7E8170FC2C2}" srcId="{99ABA779-B8C8-42CA-A268-292EF23709B9}" destId="{39FBC771-B3FE-4904-9D2C-95170BE47071}" srcOrd="0" destOrd="0" parTransId="{7FFD34C0-CFE2-48C1-A7AA-478685DA0547}" sibTransId="{64BB8AC5-110C-4C9F-89B5-7A547BD6E570}"/>
    <dgm:cxn modelId="{0B16F014-3D23-4338-AF79-F1EDDF17BCDB}" type="presOf" srcId="{D69176C1-9991-42CF-AFAA-7FB8A95B763F}" destId="{2790385A-947F-4ADB-A0F7-DA46F4CDD2C0}" srcOrd="0" destOrd="3" presId="urn:microsoft.com/office/officeart/2005/8/layout/vList5"/>
    <dgm:cxn modelId="{4B2920D5-8900-4EFC-A0BE-053731B89A3F}" srcId="{C9AC1DB1-02FA-4007-BF41-F5BBEAE02BD1}" destId="{C87B9ED4-0861-4BB8-89EF-EF1D374EE7AC}" srcOrd="2" destOrd="0" parTransId="{A1694252-3001-43C4-BA9D-ABAE178DB32C}" sibTransId="{96E0FFB7-8455-46C8-A157-5BC92FDC59B6}"/>
    <dgm:cxn modelId="{A9D2C89A-730E-41E1-A93E-ECE9D0AD3670}" type="presOf" srcId="{4862051A-CD1A-4DA3-BFF6-C758DFE27FDA}" destId="{2790385A-947F-4ADB-A0F7-DA46F4CDD2C0}" srcOrd="0" destOrd="4" presId="urn:microsoft.com/office/officeart/2005/8/layout/vList5"/>
    <dgm:cxn modelId="{A46BC733-3570-4970-893B-4BDE871A9455}" type="presOf" srcId="{99ABA779-B8C8-42CA-A268-292EF23709B9}" destId="{944FA08E-5323-4015-927A-A8B33C8CDA8B}" srcOrd="0" destOrd="0" presId="urn:microsoft.com/office/officeart/2005/8/layout/vList5"/>
    <dgm:cxn modelId="{3245400B-722A-412E-98E8-ED4EA7B3CEF1}" type="presOf" srcId="{F631393E-75C9-41CC-BF64-2D8733753119}" destId="{92A46E33-FFFB-424F-8969-3B2B0C1850EE}" srcOrd="0" destOrd="1" presId="urn:microsoft.com/office/officeart/2005/8/layout/vList5"/>
    <dgm:cxn modelId="{96EECFCF-5DE1-47E6-B965-FF7ECCAE2016}" srcId="{99ABA779-B8C8-42CA-A268-292EF23709B9}" destId="{C9AC1DB1-02FA-4007-BF41-F5BBEAE02BD1}" srcOrd="1" destOrd="0" parTransId="{E1A134C7-1D7E-41A6-8427-D907989C0802}" sibTransId="{8E3474D4-F1BC-4E51-A89A-62E6525F7F13}"/>
    <dgm:cxn modelId="{F5D67C7C-CC12-4414-8574-CEAED9B6F0DD}" srcId="{99ABA779-B8C8-42CA-A268-292EF23709B9}" destId="{ED60E8DC-18D2-40FF-87D1-8F7A69C765A8}" srcOrd="2" destOrd="0" parTransId="{20FE81D9-5178-4627-8706-50E7A5D03EC0}" sibTransId="{51FA1EBC-7F5E-499E-90F9-1D9F28016E82}"/>
    <dgm:cxn modelId="{1AD75FF7-7DE4-4A73-94DC-271EF501DDB0}" srcId="{ED60E8DC-18D2-40FF-87D1-8F7A69C765A8}" destId="{ACA77244-7876-46BE-B3A6-B01797AB07BF}" srcOrd="1" destOrd="0" parTransId="{4CB529AD-DD8C-4F98-9C43-9C5913EEB270}" sibTransId="{0654D9FF-D15E-4D39-BF94-E01BFF4C93B7}"/>
    <dgm:cxn modelId="{AC4A3229-F093-4A16-819F-B917E6C26D75}" srcId="{ED60E8DC-18D2-40FF-87D1-8F7A69C765A8}" destId="{0E45221D-B1A6-4756-8871-C35CDAC9134F}" srcOrd="0" destOrd="0" parTransId="{4F843EFF-1813-4026-B90A-EA0215B19C2F}" sibTransId="{110F283A-7584-4644-8F6B-24C633159FEF}"/>
    <dgm:cxn modelId="{9E54E41F-B719-4B2E-800E-B66C2BC2299D}" srcId="{ED60E8DC-18D2-40FF-87D1-8F7A69C765A8}" destId="{79B1D88F-5E89-4D1C-A202-9E95B65B0D11}" srcOrd="7" destOrd="0" parTransId="{3BB5BB59-D471-4E7C-93E4-92AABFF8A02B}" sibTransId="{28F344E3-549F-4D8C-87EB-BF76F4DD5A9D}"/>
    <dgm:cxn modelId="{34B468E4-6051-4D30-A240-5CF8289F11AA}" type="presOf" srcId="{FA2087AA-3A42-45BA-81E4-CD4445828C1A}" destId="{2790385A-947F-4ADB-A0F7-DA46F4CDD2C0}" srcOrd="0" destOrd="5" presId="urn:microsoft.com/office/officeart/2005/8/layout/vList5"/>
    <dgm:cxn modelId="{4D3465CC-3EFE-4841-A03D-597BB58BE1D3}" srcId="{ED60E8DC-18D2-40FF-87D1-8F7A69C765A8}" destId="{ACE300A1-5BAA-4B84-A70F-EC38DBD2E022}" srcOrd="6" destOrd="0" parTransId="{F2BC76A3-B6C1-40A2-811F-18A21C1EE4C3}" sibTransId="{53624DDC-7784-48D4-8C1A-6B6FFA40049D}"/>
    <dgm:cxn modelId="{373A2AE6-6A81-4D15-9E1C-D41F64971CE1}" type="presOf" srcId="{036306CC-D9C5-46D5-9CAF-E0A984791EB3}" destId="{2790385A-947F-4ADB-A0F7-DA46F4CDD2C0}" srcOrd="0" destOrd="2" presId="urn:microsoft.com/office/officeart/2005/8/layout/vList5"/>
    <dgm:cxn modelId="{C162E37E-E1B2-4E7B-B358-A220607CD1A1}" type="presOf" srcId="{0E45221D-B1A6-4756-8871-C35CDAC9134F}" destId="{2790385A-947F-4ADB-A0F7-DA46F4CDD2C0}" srcOrd="0" destOrd="0" presId="urn:microsoft.com/office/officeart/2005/8/layout/vList5"/>
    <dgm:cxn modelId="{B3EED74C-0523-43C5-A92A-F2AFB5C3A9FE}" type="presOf" srcId="{1424D82E-13DF-4A42-8069-A219574C4131}" destId="{860C7E4C-7EB2-4402-951E-260F30F61AAA}" srcOrd="0" destOrd="1" presId="urn:microsoft.com/office/officeart/2005/8/layout/vList5"/>
    <dgm:cxn modelId="{8A9A493A-1D55-41C0-B43F-EB811D0346BC}" type="presOf" srcId="{C9AC1DB1-02FA-4007-BF41-F5BBEAE02BD1}" destId="{171B0C5F-7D96-401E-90D0-73361A479522}" srcOrd="0" destOrd="0" presId="urn:microsoft.com/office/officeart/2005/8/layout/vList5"/>
    <dgm:cxn modelId="{C702B19F-2C6E-454B-A6A6-1BBB1A506553}" type="presOf" srcId="{C87B9ED4-0861-4BB8-89EF-EF1D374EE7AC}" destId="{92A46E33-FFFB-424F-8969-3B2B0C1850EE}" srcOrd="0" destOrd="2" presId="urn:microsoft.com/office/officeart/2005/8/layout/vList5"/>
    <dgm:cxn modelId="{83D3484C-BE66-4E7A-BB27-C26FBC9C0F16}" type="presOf" srcId="{ACE300A1-5BAA-4B84-A70F-EC38DBD2E022}" destId="{2790385A-947F-4ADB-A0F7-DA46F4CDD2C0}" srcOrd="0" destOrd="6" presId="urn:microsoft.com/office/officeart/2005/8/layout/vList5"/>
    <dgm:cxn modelId="{91D138D0-3EB7-4719-AD3D-48A1AA9CA863}" type="presOf" srcId="{ED60E8DC-18D2-40FF-87D1-8F7A69C765A8}" destId="{91E9F331-8A0A-47F0-90ED-50CDBDFFCAE9}" srcOrd="0" destOrd="0" presId="urn:microsoft.com/office/officeart/2005/8/layout/vList5"/>
    <dgm:cxn modelId="{938ADB68-ED24-4809-BB3A-2CD6128FBBA6}" srcId="{C9AC1DB1-02FA-4007-BF41-F5BBEAE02BD1}" destId="{F631393E-75C9-41CC-BF64-2D8733753119}" srcOrd="1" destOrd="0" parTransId="{4EE1A0F6-5981-42C1-9103-65BBDD50F9E5}" sibTransId="{1736F52D-E435-4DC7-AAD2-75BA63FE8746}"/>
    <dgm:cxn modelId="{B2F678EE-EB9A-4AD4-8828-F357C21393FC}" type="presOf" srcId="{39FBC771-B3FE-4904-9D2C-95170BE47071}" destId="{D6B35918-E39C-412F-AC09-359CF07D5BCF}" srcOrd="0" destOrd="0" presId="urn:microsoft.com/office/officeart/2005/8/layout/vList5"/>
    <dgm:cxn modelId="{72E60902-C09A-45BD-9A3C-864C195AFA09}" srcId="{39FBC771-B3FE-4904-9D2C-95170BE47071}" destId="{1424D82E-13DF-4A42-8069-A219574C4131}" srcOrd="1" destOrd="0" parTransId="{7D9BCC76-4750-4FBB-87DB-12CBEEC98A00}" sibTransId="{C36CACA5-0BCF-4E5E-B952-E4B6AA183B9C}"/>
    <dgm:cxn modelId="{3769B5FA-A0B1-4E74-9100-0ADE54B37B33}" srcId="{ED60E8DC-18D2-40FF-87D1-8F7A69C765A8}" destId="{FA2087AA-3A42-45BA-81E4-CD4445828C1A}" srcOrd="5" destOrd="0" parTransId="{422D410C-28B4-43A5-8215-4EBB6CA54813}" sibTransId="{442661F9-B251-47AA-8752-30CD1EBA3F98}"/>
    <dgm:cxn modelId="{E83FFC4B-B099-487D-B52C-CC7149447E4A}" type="presParOf" srcId="{944FA08E-5323-4015-927A-A8B33C8CDA8B}" destId="{BC5B023F-18E5-49E0-BB18-24B87C1F46E7}" srcOrd="0" destOrd="0" presId="urn:microsoft.com/office/officeart/2005/8/layout/vList5"/>
    <dgm:cxn modelId="{74D60552-05CE-4AC9-B770-8B6F438A4774}" type="presParOf" srcId="{BC5B023F-18E5-49E0-BB18-24B87C1F46E7}" destId="{D6B35918-E39C-412F-AC09-359CF07D5BCF}" srcOrd="0" destOrd="0" presId="urn:microsoft.com/office/officeart/2005/8/layout/vList5"/>
    <dgm:cxn modelId="{07B04C8E-54FC-4117-929D-EB9B2466DD86}" type="presParOf" srcId="{BC5B023F-18E5-49E0-BB18-24B87C1F46E7}" destId="{860C7E4C-7EB2-4402-951E-260F30F61AAA}" srcOrd="1" destOrd="0" presId="urn:microsoft.com/office/officeart/2005/8/layout/vList5"/>
    <dgm:cxn modelId="{46F3A529-2199-47B7-B871-0EAF52CC4BF2}" type="presParOf" srcId="{944FA08E-5323-4015-927A-A8B33C8CDA8B}" destId="{A734932C-8E17-498F-AFCD-3A197796B2E9}" srcOrd="1" destOrd="0" presId="urn:microsoft.com/office/officeart/2005/8/layout/vList5"/>
    <dgm:cxn modelId="{EFC373BF-5B0E-4423-8F06-BFACA4FDE495}" type="presParOf" srcId="{944FA08E-5323-4015-927A-A8B33C8CDA8B}" destId="{3DA429C1-4219-41B7-A916-53116F11F316}" srcOrd="2" destOrd="0" presId="urn:microsoft.com/office/officeart/2005/8/layout/vList5"/>
    <dgm:cxn modelId="{76CE7B93-7D29-4AD7-8378-D06D9B30E302}" type="presParOf" srcId="{3DA429C1-4219-41B7-A916-53116F11F316}" destId="{171B0C5F-7D96-401E-90D0-73361A479522}" srcOrd="0" destOrd="0" presId="urn:microsoft.com/office/officeart/2005/8/layout/vList5"/>
    <dgm:cxn modelId="{30E142E6-4216-40E4-AA5F-C71D7C459947}" type="presParOf" srcId="{3DA429C1-4219-41B7-A916-53116F11F316}" destId="{92A46E33-FFFB-424F-8969-3B2B0C1850EE}" srcOrd="1" destOrd="0" presId="urn:microsoft.com/office/officeart/2005/8/layout/vList5"/>
    <dgm:cxn modelId="{B15C7881-6522-46DE-AE29-414F2F0D0001}" type="presParOf" srcId="{944FA08E-5323-4015-927A-A8B33C8CDA8B}" destId="{4697E3DD-9277-471E-9C95-12281D6B9A54}" srcOrd="3" destOrd="0" presId="urn:microsoft.com/office/officeart/2005/8/layout/vList5"/>
    <dgm:cxn modelId="{974BA2F1-BA64-45FB-AAE8-0A49C4DDE451}" type="presParOf" srcId="{944FA08E-5323-4015-927A-A8B33C8CDA8B}" destId="{4E276D85-9971-42C0-8C6F-0AC2E7B38E2B}" srcOrd="4" destOrd="0" presId="urn:microsoft.com/office/officeart/2005/8/layout/vList5"/>
    <dgm:cxn modelId="{5B28D3E0-171C-4D1E-8BAE-DA49815A145C}" type="presParOf" srcId="{4E276D85-9971-42C0-8C6F-0AC2E7B38E2B}" destId="{91E9F331-8A0A-47F0-90ED-50CDBDFFCAE9}" srcOrd="0" destOrd="0" presId="urn:microsoft.com/office/officeart/2005/8/layout/vList5"/>
    <dgm:cxn modelId="{CAFA0B13-C2C9-4ECD-8E12-4C89E07F1E52}" type="presParOf" srcId="{4E276D85-9971-42C0-8C6F-0AC2E7B38E2B}" destId="{2790385A-947F-4ADB-A0F7-DA46F4CDD2C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A</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solidFill>
                <a:schemeClr val="tx1"/>
              </a:solidFill>
            </a:rPr>
            <a:t>How</a:t>
          </a:r>
          <a:endParaRPr lang="en-US" sz="180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73754"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3B9EDF69-4E6F-4360-A1F0-E519A13FF4BF}" type="presOf" srcId="{635FE925-DB6E-47F0-A842-4DAEF90B302B}" destId="{9375A9FC-A191-4716-BFDD-CA3D64CCAE84}" srcOrd="0" destOrd="0" presId="urn:microsoft.com/office/officeart/2005/8/layout/hProcess6"/>
    <dgm:cxn modelId="{2F900BCA-4EAA-4C45-A221-9B77D37DD30A}" type="presOf" srcId="{1B1EB45F-E4FC-4698-A0C8-95349D597796}" destId="{EAE43A31-F460-4F27-989F-730A8EBEDC76}" srcOrd="1" destOrd="0" presId="urn:microsoft.com/office/officeart/2005/8/layout/hProcess6"/>
    <dgm:cxn modelId="{115AF221-8140-4EC4-8423-5CB8826778A7}" srcId="{635FE925-DB6E-47F0-A842-4DAEF90B302B}" destId="{62264604-F553-4171-BF72-587D2C19A59A}" srcOrd="0" destOrd="0" parTransId="{83D00C84-51A2-4192-99BB-A71E1FCECC2E}" sibTransId="{1241F053-3F84-4B6F-8E02-FAD0866104C6}"/>
    <dgm:cxn modelId="{6FFB9272-E434-4C30-A6A5-B3FECA1652D7}" srcId="{62264604-F553-4171-BF72-587D2C19A59A}" destId="{1B1EB45F-E4FC-4698-A0C8-95349D597796}" srcOrd="0" destOrd="0" parTransId="{F8235C8C-E8C2-424C-AB1C-0D8A3D524F16}" sibTransId="{489ADB97-1DE6-4B12-8579-E743589331B5}"/>
    <dgm:cxn modelId="{8241B473-8970-44CE-AD5F-0B00AC9183C3}" type="presOf" srcId="{62264604-F553-4171-BF72-587D2C19A59A}" destId="{C251A02C-CC9F-440E-A7F8-87EAC47770AC}" srcOrd="0" destOrd="0" presId="urn:microsoft.com/office/officeart/2005/8/layout/hProcess6"/>
    <dgm:cxn modelId="{D8F637B1-B5C1-4F8B-99A3-BB01B5110204}" type="presOf" srcId="{1B1EB45F-E4FC-4698-A0C8-95349D597796}" destId="{C8584DFA-0152-4DEE-BFDE-C4E339457685}" srcOrd="0" destOrd="0" presId="urn:microsoft.com/office/officeart/2005/8/layout/hProcess6"/>
    <dgm:cxn modelId="{BCBCBED9-0809-423B-9871-E9EE1A768B97}" type="presParOf" srcId="{9375A9FC-A191-4716-BFDD-CA3D64CCAE84}" destId="{992C6D92-7889-4526-92FD-F017D7C4CBDD}" srcOrd="0" destOrd="0" presId="urn:microsoft.com/office/officeart/2005/8/layout/hProcess6"/>
    <dgm:cxn modelId="{8DB17606-9359-4A38-B054-2B1DA81132E8}" type="presParOf" srcId="{992C6D92-7889-4526-92FD-F017D7C4CBDD}" destId="{424F3033-D506-4DD6-AA8E-77E83CE4AA1D}" srcOrd="0" destOrd="0" presId="urn:microsoft.com/office/officeart/2005/8/layout/hProcess6"/>
    <dgm:cxn modelId="{47ADA529-C3BD-4F26-8AAF-9052277DD9F6}" type="presParOf" srcId="{992C6D92-7889-4526-92FD-F017D7C4CBDD}" destId="{C8584DFA-0152-4DEE-BFDE-C4E339457685}" srcOrd="1" destOrd="0" presId="urn:microsoft.com/office/officeart/2005/8/layout/hProcess6"/>
    <dgm:cxn modelId="{62F20FE4-5B2D-4D09-B9D3-0B8C3E519655}" type="presParOf" srcId="{992C6D92-7889-4526-92FD-F017D7C4CBDD}" destId="{EAE43A31-F460-4F27-989F-730A8EBEDC76}" srcOrd="2" destOrd="0" presId="urn:microsoft.com/office/officeart/2005/8/layout/hProcess6"/>
    <dgm:cxn modelId="{2CF0C41C-F789-4314-BAC3-0C110BD1DDC0}"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A</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b="0" dirty="0" smtClean="0">
              <a:solidFill>
                <a:schemeClr val="tx1"/>
              </a:solidFill>
            </a:rPr>
            <a:t>Who</a:t>
          </a:r>
          <a:endParaRPr lang="en-US" sz="1800" b="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73754"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115AF221-8140-4EC4-8423-5CB8826778A7}" srcId="{635FE925-DB6E-47F0-A842-4DAEF90B302B}" destId="{62264604-F553-4171-BF72-587D2C19A59A}" srcOrd="0" destOrd="0" parTransId="{83D00C84-51A2-4192-99BB-A71E1FCECC2E}" sibTransId="{1241F053-3F84-4B6F-8E02-FAD0866104C6}"/>
    <dgm:cxn modelId="{6FFB9272-E434-4C30-A6A5-B3FECA1652D7}" srcId="{62264604-F553-4171-BF72-587D2C19A59A}" destId="{1B1EB45F-E4FC-4698-A0C8-95349D597796}" srcOrd="0" destOrd="0" parTransId="{F8235C8C-E8C2-424C-AB1C-0D8A3D524F16}" sibTransId="{489ADB97-1DE6-4B12-8579-E743589331B5}"/>
    <dgm:cxn modelId="{010D55E6-DD90-444B-BB96-69A7811DD382}" type="presOf" srcId="{1B1EB45F-E4FC-4698-A0C8-95349D597796}" destId="{C8584DFA-0152-4DEE-BFDE-C4E339457685}" srcOrd="0" destOrd="0" presId="urn:microsoft.com/office/officeart/2005/8/layout/hProcess6"/>
    <dgm:cxn modelId="{8FB6C3E3-1338-4B00-B628-B0C8B8672EAF}" type="presOf" srcId="{635FE925-DB6E-47F0-A842-4DAEF90B302B}" destId="{9375A9FC-A191-4716-BFDD-CA3D64CCAE84}" srcOrd="0" destOrd="0" presId="urn:microsoft.com/office/officeart/2005/8/layout/hProcess6"/>
    <dgm:cxn modelId="{C8E25F78-10DF-4E40-81E4-571BA298A36D}" type="presOf" srcId="{62264604-F553-4171-BF72-587D2C19A59A}" destId="{C251A02C-CC9F-440E-A7F8-87EAC47770AC}" srcOrd="0" destOrd="0" presId="urn:microsoft.com/office/officeart/2005/8/layout/hProcess6"/>
    <dgm:cxn modelId="{899FFEA6-E9BD-44D2-B0E5-A5E2AE1BCCD3}" type="presOf" srcId="{1B1EB45F-E4FC-4698-A0C8-95349D597796}" destId="{EAE43A31-F460-4F27-989F-730A8EBEDC76}" srcOrd="1" destOrd="0" presId="urn:microsoft.com/office/officeart/2005/8/layout/hProcess6"/>
    <dgm:cxn modelId="{586449A1-0155-4B53-B9D6-60F952110202}" type="presParOf" srcId="{9375A9FC-A191-4716-BFDD-CA3D64CCAE84}" destId="{992C6D92-7889-4526-92FD-F017D7C4CBDD}" srcOrd="0" destOrd="0" presId="urn:microsoft.com/office/officeart/2005/8/layout/hProcess6"/>
    <dgm:cxn modelId="{C1574E41-9A02-44EF-B483-9533F1E1DD3C}" type="presParOf" srcId="{992C6D92-7889-4526-92FD-F017D7C4CBDD}" destId="{424F3033-D506-4DD6-AA8E-77E83CE4AA1D}" srcOrd="0" destOrd="0" presId="urn:microsoft.com/office/officeart/2005/8/layout/hProcess6"/>
    <dgm:cxn modelId="{51F04175-3B16-42E3-9E43-493753AA323E}" type="presParOf" srcId="{992C6D92-7889-4526-92FD-F017D7C4CBDD}" destId="{C8584DFA-0152-4DEE-BFDE-C4E339457685}" srcOrd="1" destOrd="0" presId="urn:microsoft.com/office/officeart/2005/8/layout/hProcess6"/>
    <dgm:cxn modelId="{1E9FCEA7-2563-472F-A3AF-0A7D76CFA1A1}" type="presParOf" srcId="{992C6D92-7889-4526-92FD-F017D7C4CBDD}" destId="{EAE43A31-F460-4F27-989F-730A8EBEDC76}" srcOrd="2" destOrd="0" presId="urn:microsoft.com/office/officeart/2005/8/layout/hProcess6"/>
    <dgm:cxn modelId="{40961BD9-3B3B-482C-9960-6043C67E8ED7}"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5FE925-DB6E-47F0-A842-4DAEF90B302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62264604-F553-4171-BF72-587D2C19A59A}">
      <dgm:prSet phldrT="[Text]">
        <dgm:style>
          <a:lnRef idx="0">
            <a:schemeClr val="accent3"/>
          </a:lnRef>
          <a:fillRef idx="3">
            <a:schemeClr val="accent3"/>
          </a:fillRef>
          <a:effectRef idx="3">
            <a:schemeClr val="accent3"/>
          </a:effectRef>
          <a:fontRef idx="minor">
            <a:schemeClr val="lt1"/>
          </a:fontRef>
        </dgm:style>
      </dgm:prSet>
      <dgm:spPr>
        <a:ln/>
      </dgm:spPr>
      <dgm:t>
        <a:bodyPr/>
        <a:lstStyle/>
        <a:p>
          <a:r>
            <a:rPr lang="en-US" dirty="0" smtClean="0"/>
            <a:t>B</a:t>
          </a:r>
          <a:endParaRPr lang="en-US" dirty="0"/>
        </a:p>
      </dgm:t>
    </dgm:pt>
    <dgm:pt modelId="{83D00C84-51A2-4192-99BB-A71E1FCECC2E}" type="parTrans" cxnId="{115AF221-8140-4EC4-8423-5CB8826778A7}">
      <dgm:prSet/>
      <dgm:spPr/>
      <dgm:t>
        <a:bodyPr/>
        <a:lstStyle/>
        <a:p>
          <a:endParaRPr lang="en-US"/>
        </a:p>
      </dgm:t>
    </dgm:pt>
    <dgm:pt modelId="{1241F053-3F84-4B6F-8E02-FAD0866104C6}" type="sibTrans" cxnId="{115AF221-8140-4EC4-8423-5CB8826778A7}">
      <dgm:prSet/>
      <dgm:spPr/>
      <dgm:t>
        <a:bodyPr/>
        <a:lstStyle/>
        <a:p>
          <a:endParaRPr lang="en-US"/>
        </a:p>
      </dgm:t>
    </dgm:pt>
    <dgm:pt modelId="{1B1EB45F-E4FC-4698-A0C8-95349D597796}">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solidFill>
                <a:schemeClr val="tx1"/>
              </a:solidFill>
            </a:rPr>
            <a:t>What</a:t>
          </a:r>
          <a:endParaRPr lang="en-US" sz="1800" dirty="0">
            <a:solidFill>
              <a:schemeClr val="tx1"/>
            </a:solidFill>
          </a:endParaRPr>
        </a:p>
      </dgm:t>
    </dgm:pt>
    <dgm:pt modelId="{F8235C8C-E8C2-424C-AB1C-0D8A3D524F16}" type="parTrans" cxnId="{6FFB9272-E434-4C30-A6A5-B3FECA1652D7}">
      <dgm:prSet/>
      <dgm:spPr/>
      <dgm:t>
        <a:bodyPr/>
        <a:lstStyle/>
        <a:p>
          <a:endParaRPr lang="en-US"/>
        </a:p>
      </dgm:t>
    </dgm:pt>
    <dgm:pt modelId="{489ADB97-1DE6-4B12-8579-E743589331B5}" type="sibTrans" cxnId="{6FFB9272-E434-4C30-A6A5-B3FECA1652D7}">
      <dgm:prSet/>
      <dgm:spPr/>
      <dgm:t>
        <a:bodyPr/>
        <a:lstStyle/>
        <a:p>
          <a:endParaRPr lang="en-US"/>
        </a:p>
      </dgm:t>
    </dgm:pt>
    <dgm:pt modelId="{9375A9FC-A191-4716-BFDD-CA3D64CCAE84}" type="pres">
      <dgm:prSet presAssocID="{635FE925-DB6E-47F0-A842-4DAEF90B302B}" presName="theList" presStyleCnt="0">
        <dgm:presLayoutVars>
          <dgm:dir/>
          <dgm:animLvl val="lvl"/>
          <dgm:resizeHandles val="exact"/>
        </dgm:presLayoutVars>
      </dgm:prSet>
      <dgm:spPr/>
      <dgm:t>
        <a:bodyPr/>
        <a:lstStyle/>
        <a:p>
          <a:endParaRPr lang="en-US"/>
        </a:p>
      </dgm:t>
    </dgm:pt>
    <dgm:pt modelId="{992C6D92-7889-4526-92FD-F017D7C4CBDD}" type="pres">
      <dgm:prSet presAssocID="{62264604-F553-4171-BF72-587D2C19A59A}" presName="compNode" presStyleCnt="0"/>
      <dgm:spPr/>
    </dgm:pt>
    <dgm:pt modelId="{424F3033-D506-4DD6-AA8E-77E83CE4AA1D}" type="pres">
      <dgm:prSet presAssocID="{62264604-F553-4171-BF72-587D2C19A59A}" presName="noGeometry" presStyleCnt="0"/>
      <dgm:spPr/>
    </dgm:pt>
    <dgm:pt modelId="{C8584DFA-0152-4DEE-BFDE-C4E339457685}" type="pres">
      <dgm:prSet presAssocID="{62264604-F553-4171-BF72-587D2C19A59A}" presName="childTextVisible" presStyleLbl="bgAccFollowNode1" presStyleIdx="0" presStyleCnt="1" custScaleX="164605" custLinFactNeighborX="-2491" custLinFactNeighborY="-4348">
        <dgm:presLayoutVars>
          <dgm:bulletEnabled val="1"/>
        </dgm:presLayoutVars>
      </dgm:prSet>
      <dgm:spPr/>
      <dgm:t>
        <a:bodyPr/>
        <a:lstStyle/>
        <a:p>
          <a:endParaRPr lang="en-US"/>
        </a:p>
      </dgm:t>
    </dgm:pt>
    <dgm:pt modelId="{EAE43A31-F460-4F27-989F-730A8EBEDC76}" type="pres">
      <dgm:prSet presAssocID="{62264604-F553-4171-BF72-587D2C19A59A}" presName="childTextHidden" presStyleLbl="bgAccFollowNode1" presStyleIdx="0" presStyleCnt="1"/>
      <dgm:spPr/>
      <dgm:t>
        <a:bodyPr/>
        <a:lstStyle/>
        <a:p>
          <a:endParaRPr lang="en-US"/>
        </a:p>
      </dgm:t>
    </dgm:pt>
    <dgm:pt modelId="{C251A02C-CC9F-440E-A7F8-87EAC47770AC}" type="pres">
      <dgm:prSet presAssocID="{62264604-F553-4171-BF72-587D2C19A59A}" presName="parentText" presStyleLbl="node1" presStyleIdx="0" presStyleCnt="1" custLinFactNeighborX="-46081" custLinFactNeighborY="593">
        <dgm:presLayoutVars>
          <dgm:chMax val="1"/>
          <dgm:bulletEnabled val="1"/>
        </dgm:presLayoutVars>
      </dgm:prSet>
      <dgm:spPr/>
      <dgm:t>
        <a:bodyPr/>
        <a:lstStyle/>
        <a:p>
          <a:endParaRPr lang="en-US"/>
        </a:p>
      </dgm:t>
    </dgm:pt>
  </dgm:ptLst>
  <dgm:cxnLst>
    <dgm:cxn modelId="{115AF221-8140-4EC4-8423-5CB8826778A7}" srcId="{635FE925-DB6E-47F0-A842-4DAEF90B302B}" destId="{62264604-F553-4171-BF72-587D2C19A59A}" srcOrd="0" destOrd="0" parTransId="{83D00C84-51A2-4192-99BB-A71E1FCECC2E}" sibTransId="{1241F053-3F84-4B6F-8E02-FAD0866104C6}"/>
    <dgm:cxn modelId="{9469EAAA-ACA0-41BA-B5CD-043DE483DF73}" type="presOf" srcId="{1B1EB45F-E4FC-4698-A0C8-95349D597796}" destId="{EAE43A31-F460-4F27-989F-730A8EBEDC76}" srcOrd="1" destOrd="0" presId="urn:microsoft.com/office/officeart/2005/8/layout/hProcess6"/>
    <dgm:cxn modelId="{D5F8AC5F-7B7D-47C5-9A14-1C714DC466CA}" type="presOf" srcId="{62264604-F553-4171-BF72-587D2C19A59A}" destId="{C251A02C-CC9F-440E-A7F8-87EAC47770AC}" srcOrd="0" destOrd="0" presId="urn:microsoft.com/office/officeart/2005/8/layout/hProcess6"/>
    <dgm:cxn modelId="{6FFB9272-E434-4C30-A6A5-B3FECA1652D7}" srcId="{62264604-F553-4171-BF72-587D2C19A59A}" destId="{1B1EB45F-E4FC-4698-A0C8-95349D597796}" srcOrd="0" destOrd="0" parTransId="{F8235C8C-E8C2-424C-AB1C-0D8A3D524F16}" sibTransId="{489ADB97-1DE6-4B12-8579-E743589331B5}"/>
    <dgm:cxn modelId="{E390FA6F-F3D7-4A7B-BACD-3BE0DC246461}" type="presOf" srcId="{1B1EB45F-E4FC-4698-A0C8-95349D597796}" destId="{C8584DFA-0152-4DEE-BFDE-C4E339457685}" srcOrd="0" destOrd="0" presId="urn:microsoft.com/office/officeart/2005/8/layout/hProcess6"/>
    <dgm:cxn modelId="{514872E8-CB20-4206-83C7-318AF7B3CEAD}" type="presOf" srcId="{635FE925-DB6E-47F0-A842-4DAEF90B302B}" destId="{9375A9FC-A191-4716-BFDD-CA3D64CCAE84}" srcOrd="0" destOrd="0" presId="urn:microsoft.com/office/officeart/2005/8/layout/hProcess6"/>
    <dgm:cxn modelId="{8465A7D7-C000-41F5-BE22-3580613B7FC4}" type="presParOf" srcId="{9375A9FC-A191-4716-BFDD-CA3D64CCAE84}" destId="{992C6D92-7889-4526-92FD-F017D7C4CBDD}" srcOrd="0" destOrd="0" presId="urn:microsoft.com/office/officeart/2005/8/layout/hProcess6"/>
    <dgm:cxn modelId="{5C7BC154-E0DC-4FDF-B514-9E44F3017129}" type="presParOf" srcId="{992C6D92-7889-4526-92FD-F017D7C4CBDD}" destId="{424F3033-D506-4DD6-AA8E-77E83CE4AA1D}" srcOrd="0" destOrd="0" presId="urn:microsoft.com/office/officeart/2005/8/layout/hProcess6"/>
    <dgm:cxn modelId="{2EE92DC5-D53E-4DF9-9FED-9AACF12FA25C}" type="presParOf" srcId="{992C6D92-7889-4526-92FD-F017D7C4CBDD}" destId="{C8584DFA-0152-4DEE-BFDE-C4E339457685}" srcOrd="1" destOrd="0" presId="urn:microsoft.com/office/officeart/2005/8/layout/hProcess6"/>
    <dgm:cxn modelId="{15F8F4CB-E22B-4542-A4A9-EB171BFF4392}" type="presParOf" srcId="{992C6D92-7889-4526-92FD-F017D7C4CBDD}" destId="{EAE43A31-F460-4F27-989F-730A8EBEDC76}" srcOrd="2" destOrd="0" presId="urn:microsoft.com/office/officeart/2005/8/layout/hProcess6"/>
    <dgm:cxn modelId="{EBFBF165-0E50-42B8-8DFA-7313F2EEB7C1}" type="presParOf" srcId="{992C6D92-7889-4526-92FD-F017D7C4CBDD}" destId="{C251A02C-CC9F-440E-A7F8-87EAC47770AC}" srcOrd="3" destOrd="0" presId="urn:microsoft.com/office/officeart/2005/8/layout/hProcess6"/>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pPr algn="ctr">
            <a:lnSpc>
              <a:spcPct val="90000"/>
            </a:lnSpc>
          </a:pPr>
          <a:r>
            <a:rPr lang="en-US" sz="1400" b="1" dirty="0" smtClean="0">
              <a:effectLst>
                <a:outerShdw blurRad="38100" dist="38100" dir="2700000" algn="tl">
                  <a:srgbClr val="000000">
                    <a:alpha val="43137"/>
                  </a:srgbClr>
                </a:outerShdw>
              </a:effectLst>
            </a:rPr>
            <a:t>We are funded by:</a:t>
          </a:r>
        </a:p>
        <a:p>
          <a:pPr algn="l">
            <a:lnSpc>
              <a:spcPct val="100000"/>
            </a:lnSpc>
          </a:pPr>
          <a:r>
            <a:rPr lang="en-US" sz="1400" b="0" dirty="0" smtClean="0">
              <a:effectLst>
                <a:outerShdw blurRad="38100" dist="38100" dir="2700000" algn="tl">
                  <a:srgbClr val="000000">
                    <a:alpha val="43137"/>
                  </a:srgbClr>
                </a:outerShdw>
              </a:effectLst>
              <a:sym typeface="Wingdings"/>
            </a:rPr>
            <a:t> D</a:t>
          </a:r>
          <a:r>
            <a:rPr lang="en-US" sz="1400" dirty="0" smtClean="0">
              <a:effectLst>
                <a:outerShdw blurRad="38100" dist="38100" dir="2700000" algn="tl">
                  <a:srgbClr val="000000">
                    <a:alpha val="43137"/>
                  </a:srgbClr>
                </a:outerShdw>
              </a:effectLst>
            </a:rPr>
            <a:t>onations from members like you</a:t>
          </a:r>
        </a:p>
        <a:p>
          <a:pPr algn="l">
            <a:lnSpc>
              <a:spcPct val="100000"/>
            </a:lnSpc>
          </a:pPr>
          <a:r>
            <a:rPr lang="en-US" sz="1400" b="0" dirty="0" smtClean="0">
              <a:effectLst>
                <a:outerShdw blurRad="38100" dist="38100" dir="2700000" algn="tl">
                  <a:srgbClr val="000000">
                    <a:alpha val="43137"/>
                  </a:srgbClr>
                </a:outerShdw>
              </a:effectLst>
              <a:sym typeface="Wingdings"/>
            </a:rPr>
            <a:t> No</a:t>
          </a:r>
          <a:r>
            <a:rPr lang="en-US" sz="1400" dirty="0" smtClean="0">
              <a:effectLst>
                <a:outerShdw blurRad="38100" dist="38100" dir="2700000" algn="tl">
                  <a:srgbClr val="000000">
                    <a:alpha val="43137"/>
                  </a:srgbClr>
                </a:outerShdw>
              </a:effectLst>
            </a:rPr>
            <a:t>t the government</a:t>
          </a:r>
        </a:p>
        <a:p>
          <a:pPr algn="l">
            <a:lnSpc>
              <a:spcPct val="100000"/>
            </a:lnSpc>
          </a:pPr>
          <a:r>
            <a:rPr lang="en-US" sz="1400" b="0" dirty="0" smtClean="0">
              <a:effectLst>
                <a:outerShdw blurRad="38100" dist="38100" dir="2700000" algn="tl">
                  <a:srgbClr val="000000">
                    <a:alpha val="43137"/>
                  </a:srgbClr>
                </a:outerShdw>
              </a:effectLst>
              <a:sym typeface="Wingdings"/>
            </a:rPr>
            <a:t> N</a:t>
          </a:r>
          <a:r>
            <a:rPr lang="en-US" sz="1400" dirty="0" smtClean="0">
              <a:effectLst>
                <a:outerShdw blurRad="38100" dist="38100" dir="2700000" algn="tl">
                  <a:srgbClr val="000000">
                    <a:alpha val="43137"/>
                  </a:srgbClr>
                </a:outerShdw>
              </a:effectLst>
            </a:rPr>
            <a:t>ot advertisements</a:t>
          </a: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NeighborX="1867" custLinFactNeighborY="-64000">
        <dgm:presLayoutVars>
          <dgm:bulletEnabled val="1"/>
        </dgm:presLayoutVars>
      </dgm:prSet>
      <dgm:spPr/>
      <dgm:t>
        <a:bodyPr/>
        <a:lstStyle/>
        <a:p>
          <a:endParaRPr lang="en-US"/>
        </a:p>
      </dgm:t>
    </dgm:pt>
  </dgm:ptLst>
  <dgm:cxnLst>
    <dgm:cxn modelId="{1247775E-8DA7-4DE3-AC4D-0F7498D1C0D4}" srcId="{7528E917-5BE3-4E64-A026-3E92AD1D07E3}" destId="{BEB5A605-9240-4B3F-B626-FB0B138156F4}" srcOrd="0" destOrd="0" parTransId="{64CB060E-2E16-4279-857F-ED614813829C}" sibTransId="{E079B4B0-3B33-4B38-BB9A-B4220A61FA89}"/>
    <dgm:cxn modelId="{96C6A25B-2E72-4423-A13C-8611D18042CF}" type="presOf" srcId="{BEB5A605-9240-4B3F-B626-FB0B138156F4}" destId="{2D102A09-348F-40B7-B339-19152E01FBD0}" srcOrd="0" destOrd="0" presId="urn:microsoft.com/office/officeart/2005/8/layout/process1"/>
    <dgm:cxn modelId="{3558A34D-D4A4-42FD-8EF6-C8604DC75578}" type="presOf" srcId="{7528E917-5BE3-4E64-A026-3E92AD1D07E3}" destId="{23ECC5E2-9689-45E7-AA0A-9FD6757C847D}" srcOrd="0" destOrd="0" presId="urn:microsoft.com/office/officeart/2005/8/layout/process1"/>
    <dgm:cxn modelId="{28E9B84B-9740-4BCC-8CD1-C10CC2CCFB23}"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08AE53-80CA-40ED-A536-89B384815F9E}" type="doc">
      <dgm:prSet loTypeId="urn:microsoft.com/office/officeart/2005/8/layout/gear1" loCatId="process" qsTypeId="urn:microsoft.com/office/officeart/2005/8/quickstyle/simple5" qsCatId="simple" csTypeId="urn:microsoft.com/office/officeart/2005/8/colors/accent1_2" csCatId="accent1" phldr="1"/>
      <dgm:spPr/>
    </dgm:pt>
    <dgm:pt modelId="{534ABA02-2E18-4132-9621-06962C2228EE}">
      <dgm:prSet phldrT="[Text]">
        <dgm:style>
          <a:lnRef idx="0">
            <a:schemeClr val="dk1"/>
          </a:lnRef>
          <a:fillRef idx="3">
            <a:schemeClr val="dk1"/>
          </a:fillRef>
          <a:effectRef idx="3">
            <a:schemeClr val="dk1"/>
          </a:effectRef>
          <a:fontRef idx="minor">
            <a:schemeClr val="lt1"/>
          </a:fontRef>
        </dgm:style>
      </dgm:prSet>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1"/>
            </a:rPr>
            <a:t>Volunteer</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dgm14:cNvPr>
        </a:ext>
      </dgm:extLst>
    </dgm:pt>
    <dgm:pt modelId="{29CB5466-4DF7-42C7-8017-6E6C499E7F8C}" type="parTrans" cxnId="{4E9758B2-AB8B-43FF-B889-BE37DC90F0FD}">
      <dgm:prSet/>
      <dgm:spPr/>
      <dgm:t>
        <a:bodyPr/>
        <a:lstStyle/>
        <a:p>
          <a:endParaRPr lang="en-US"/>
        </a:p>
      </dgm:t>
    </dgm:pt>
    <dgm:pt modelId="{1C9F5B3A-A11A-4262-BE43-BE00BED050EB}" type="sibTrans" cxnId="{4E9758B2-AB8B-43FF-B889-BE37DC90F0FD}">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61FD43E2-E20D-4719-A6FD-A0ADB3F9402D}">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2"/>
            </a:rPr>
            <a:t>Donate</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2"/>
          </dgm14:cNvPr>
        </a:ext>
      </dgm:extLst>
    </dgm:pt>
    <dgm:pt modelId="{E1DE4B1E-0CB6-4D78-9B21-71A3364B53C0}" type="parTrans" cxnId="{AF0A5BBD-E1BC-4A88-A5B8-ADDB27829A6A}">
      <dgm:prSet/>
      <dgm:spPr/>
      <dgm:t>
        <a:bodyPr/>
        <a:lstStyle/>
        <a:p>
          <a:endParaRPr lang="en-US"/>
        </a:p>
      </dgm:t>
    </dgm:pt>
    <dgm:pt modelId="{A1343825-D283-4E9A-8F34-54F6FC592719}" type="sibTrans" cxnId="{AF0A5BBD-E1BC-4A88-A5B8-ADDB27829A6A}">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97916064-2A25-4F59-9114-A4DB8882A67C}">
      <dgm:prSet phldrT="[Text]">
        <dgm:style>
          <a:lnRef idx="0">
            <a:schemeClr val="accent2"/>
          </a:lnRef>
          <a:fillRef idx="3">
            <a:schemeClr val="accent2"/>
          </a:fillRef>
          <a:effectRef idx="3">
            <a:schemeClr val="accent2"/>
          </a:effectRef>
          <a:fontRef idx="minor">
            <a:schemeClr val="lt1"/>
          </a:fontRef>
        </dgm:style>
      </dgm:prSet>
      <dgm:spPr>
        <a:solidFill>
          <a:schemeClr val="accent6">
            <a:lumMod val="75000"/>
          </a:schemeClr>
        </a:solidFill>
      </dgm:spPr>
      <dgm:t>
        <a:bodyPr/>
        <a:lstStyle/>
        <a:p>
          <a:r>
            <a:rPr lang="en-US" dirty="0" smtClean="0">
              <a:effectLst>
                <a:outerShdw blurRad="38100" dist="38100" dir="2700000" algn="tl">
                  <a:srgbClr val="000000">
                    <a:alpha val="43137"/>
                  </a:srgbClr>
                </a:outerShdw>
              </a:effectLst>
              <a:hlinkClick xmlns:r="http://schemas.openxmlformats.org/officeDocument/2006/relationships" r:id="rId1"/>
            </a:rPr>
            <a:t>Membership</a:t>
          </a:r>
          <a:endParaRPr lang="en-US" dirty="0">
            <a:effectLst>
              <a:outerShdw blurRad="38100" dist="38100" dir="2700000" algn="tl">
                <a:srgbClr val="000000">
                  <a:alpha val="43137"/>
                </a:srgbClr>
              </a:outerShdw>
            </a:effectLst>
          </a:endParaRPr>
        </a:p>
      </dgm:t>
      <dgm:extLst>
        <a:ext uri="{E40237B7-FDA0-4F09-8148-C483321AD2D9}">
          <dgm14:cNvPr xmlns:dgm14="http://schemas.microsoft.com/office/drawing/2010/diagram" id="0" name="">
            <a:hlinkClick xmlns:r="http://schemas.openxmlformats.org/officeDocument/2006/relationships" r:id="rId1"/>
          </dgm14:cNvPr>
        </a:ext>
      </dgm:extLst>
    </dgm:pt>
    <dgm:pt modelId="{903CD945-9CF9-4DCA-9621-D205532B2E36}" type="parTrans" cxnId="{E68B0554-7179-4013-8CCA-6B8AAF5D1E9D}">
      <dgm:prSet/>
      <dgm:spPr/>
      <dgm:t>
        <a:bodyPr/>
        <a:lstStyle/>
        <a:p>
          <a:endParaRPr lang="en-US"/>
        </a:p>
      </dgm:t>
    </dgm:pt>
    <dgm:pt modelId="{048E73C1-0E75-48D4-AD56-AAF0FF67F95D}" type="sibTrans" cxnId="{E68B0554-7179-4013-8CCA-6B8AAF5D1E9D}">
      <dgm:prSet>
        <dgm:style>
          <a:lnRef idx="0">
            <a:schemeClr val="accent3"/>
          </a:lnRef>
          <a:fillRef idx="3">
            <a:schemeClr val="accent3"/>
          </a:fillRef>
          <a:effectRef idx="3">
            <a:schemeClr val="accent3"/>
          </a:effectRef>
          <a:fontRef idx="minor">
            <a:schemeClr val="lt1"/>
          </a:fontRef>
        </dgm:style>
      </dgm:prSet>
      <dgm:spPr/>
      <dgm:t>
        <a:bodyPr/>
        <a:lstStyle/>
        <a:p>
          <a:endParaRPr lang="en-US" dirty="0"/>
        </a:p>
      </dgm:t>
    </dgm:pt>
    <dgm:pt modelId="{46EACC1D-2426-4A22-BCFE-7A087281114A}" type="pres">
      <dgm:prSet presAssocID="{7F08AE53-80CA-40ED-A536-89B384815F9E}" presName="composite" presStyleCnt="0">
        <dgm:presLayoutVars>
          <dgm:chMax val="3"/>
          <dgm:animLvl val="lvl"/>
          <dgm:resizeHandles val="exact"/>
        </dgm:presLayoutVars>
      </dgm:prSet>
      <dgm:spPr/>
    </dgm:pt>
    <dgm:pt modelId="{9F58320F-F7FE-40A5-BEC7-AA57DDF6DE23}" type="pres">
      <dgm:prSet presAssocID="{534ABA02-2E18-4132-9621-06962C2228EE}" presName="gear1" presStyleLbl="node1" presStyleIdx="0" presStyleCnt="3">
        <dgm:presLayoutVars>
          <dgm:chMax val="1"/>
          <dgm:bulletEnabled val="1"/>
        </dgm:presLayoutVars>
      </dgm:prSet>
      <dgm:spPr/>
      <dgm:t>
        <a:bodyPr/>
        <a:lstStyle/>
        <a:p>
          <a:endParaRPr lang="en-US"/>
        </a:p>
      </dgm:t>
    </dgm:pt>
    <dgm:pt modelId="{2D8EFF08-9CCF-4320-8504-F31E279179AA}" type="pres">
      <dgm:prSet presAssocID="{534ABA02-2E18-4132-9621-06962C2228EE}" presName="gear1srcNode" presStyleLbl="node1" presStyleIdx="0" presStyleCnt="3"/>
      <dgm:spPr/>
      <dgm:t>
        <a:bodyPr/>
        <a:lstStyle/>
        <a:p>
          <a:endParaRPr lang="en-US"/>
        </a:p>
      </dgm:t>
    </dgm:pt>
    <dgm:pt modelId="{E3C15E48-456F-4133-AA97-E7F5B3A6F606}" type="pres">
      <dgm:prSet presAssocID="{534ABA02-2E18-4132-9621-06962C2228EE}" presName="gear1dstNode" presStyleLbl="node1" presStyleIdx="0" presStyleCnt="3"/>
      <dgm:spPr/>
      <dgm:t>
        <a:bodyPr/>
        <a:lstStyle/>
        <a:p>
          <a:endParaRPr lang="en-US"/>
        </a:p>
      </dgm:t>
    </dgm:pt>
    <dgm:pt modelId="{54ED84EB-40DF-4363-8826-6237E4AD577F}" type="pres">
      <dgm:prSet presAssocID="{61FD43E2-E20D-4719-A6FD-A0ADB3F9402D}" presName="gear2" presStyleLbl="node1" presStyleIdx="1" presStyleCnt="3" custAng="0" custScaleX="86104" custScaleY="88509" custLinFactNeighborX="2025" custLinFactNeighborY="6202">
        <dgm:presLayoutVars>
          <dgm:chMax val="1"/>
          <dgm:bulletEnabled val="1"/>
        </dgm:presLayoutVars>
      </dgm:prSet>
      <dgm:spPr/>
      <dgm:t>
        <a:bodyPr/>
        <a:lstStyle/>
        <a:p>
          <a:endParaRPr lang="en-US"/>
        </a:p>
      </dgm:t>
    </dgm:pt>
    <dgm:pt modelId="{6FA82AC3-FCD1-4E70-AE63-D4353ADD8617}" type="pres">
      <dgm:prSet presAssocID="{61FD43E2-E20D-4719-A6FD-A0ADB3F9402D}" presName="gear2srcNode" presStyleLbl="node1" presStyleIdx="1" presStyleCnt="3"/>
      <dgm:spPr/>
      <dgm:t>
        <a:bodyPr/>
        <a:lstStyle/>
        <a:p>
          <a:endParaRPr lang="en-US"/>
        </a:p>
      </dgm:t>
    </dgm:pt>
    <dgm:pt modelId="{C45D8BE1-61DA-4B84-AE4A-2EC696E7FEA9}" type="pres">
      <dgm:prSet presAssocID="{61FD43E2-E20D-4719-A6FD-A0ADB3F9402D}" presName="gear2dstNode" presStyleLbl="node1" presStyleIdx="1" presStyleCnt="3"/>
      <dgm:spPr/>
      <dgm:t>
        <a:bodyPr/>
        <a:lstStyle/>
        <a:p>
          <a:endParaRPr lang="en-US"/>
        </a:p>
      </dgm:t>
    </dgm:pt>
    <dgm:pt modelId="{9E9D8597-6BE2-4AA3-A67F-72AA7B66ADA9}" type="pres">
      <dgm:prSet presAssocID="{97916064-2A25-4F59-9114-A4DB8882A67C}" presName="gear3" presStyleLbl="node1" presStyleIdx="2" presStyleCnt="3" custAng="28207" custScaleX="132045" custScaleY="128777" custLinFactNeighborX="7181" custLinFactNeighborY="-330"/>
      <dgm:spPr/>
      <dgm:t>
        <a:bodyPr/>
        <a:lstStyle/>
        <a:p>
          <a:endParaRPr lang="en-US"/>
        </a:p>
      </dgm:t>
    </dgm:pt>
    <dgm:pt modelId="{DC6874B0-ADDB-4380-BED0-627D6BBF5628}" type="pres">
      <dgm:prSet presAssocID="{97916064-2A25-4F59-9114-A4DB8882A67C}" presName="gear3tx" presStyleLbl="node1" presStyleIdx="2" presStyleCnt="3">
        <dgm:presLayoutVars>
          <dgm:chMax val="1"/>
          <dgm:bulletEnabled val="1"/>
        </dgm:presLayoutVars>
      </dgm:prSet>
      <dgm:spPr/>
      <dgm:t>
        <a:bodyPr/>
        <a:lstStyle/>
        <a:p>
          <a:endParaRPr lang="en-US"/>
        </a:p>
      </dgm:t>
    </dgm:pt>
    <dgm:pt modelId="{1F83B8C1-1DC0-46BF-A7DD-0C6B98AB82B6}" type="pres">
      <dgm:prSet presAssocID="{97916064-2A25-4F59-9114-A4DB8882A67C}" presName="gear3srcNode" presStyleLbl="node1" presStyleIdx="2" presStyleCnt="3"/>
      <dgm:spPr/>
      <dgm:t>
        <a:bodyPr/>
        <a:lstStyle/>
        <a:p>
          <a:endParaRPr lang="en-US"/>
        </a:p>
      </dgm:t>
    </dgm:pt>
    <dgm:pt modelId="{3F2ACA3F-A88E-4E1B-B887-FA1FC39DB9C8}" type="pres">
      <dgm:prSet presAssocID="{97916064-2A25-4F59-9114-A4DB8882A67C}" presName="gear3dstNode" presStyleLbl="node1" presStyleIdx="2" presStyleCnt="3"/>
      <dgm:spPr/>
      <dgm:t>
        <a:bodyPr/>
        <a:lstStyle/>
        <a:p>
          <a:endParaRPr lang="en-US"/>
        </a:p>
      </dgm:t>
    </dgm:pt>
    <dgm:pt modelId="{CF5876C9-8B3E-4F42-8F16-D98E01D2D328}" type="pres">
      <dgm:prSet presAssocID="{1C9F5B3A-A11A-4262-BE43-BE00BED050EB}" presName="connector1" presStyleLbl="sibTrans2D1" presStyleIdx="0" presStyleCnt="3"/>
      <dgm:spPr/>
      <dgm:t>
        <a:bodyPr/>
        <a:lstStyle/>
        <a:p>
          <a:endParaRPr lang="en-US"/>
        </a:p>
      </dgm:t>
    </dgm:pt>
    <dgm:pt modelId="{2E395493-40A5-48A4-91E8-D752DDE9AB11}" type="pres">
      <dgm:prSet presAssocID="{A1343825-D283-4E9A-8F34-54F6FC592719}" presName="connector2" presStyleLbl="sibTrans2D1" presStyleIdx="1" presStyleCnt="3"/>
      <dgm:spPr/>
      <dgm:t>
        <a:bodyPr/>
        <a:lstStyle/>
        <a:p>
          <a:endParaRPr lang="en-US"/>
        </a:p>
      </dgm:t>
    </dgm:pt>
    <dgm:pt modelId="{86A6EAE5-53D9-4F90-8E43-1CD74AAEA651}" type="pres">
      <dgm:prSet presAssocID="{048E73C1-0E75-48D4-AD56-AAF0FF67F95D}" presName="connector3" presStyleLbl="sibTrans2D1" presStyleIdx="2" presStyleCnt="3" custAng="533103" custScaleX="107858" custLinFactNeighborX="-2994" custLinFactNeighborY="-7133"/>
      <dgm:spPr/>
      <dgm:t>
        <a:bodyPr/>
        <a:lstStyle/>
        <a:p>
          <a:endParaRPr lang="en-US"/>
        </a:p>
      </dgm:t>
    </dgm:pt>
  </dgm:ptLst>
  <dgm:cxnLst>
    <dgm:cxn modelId="{CD733C09-A206-4B1B-AACD-DDB2BDC4135E}" type="presOf" srcId="{97916064-2A25-4F59-9114-A4DB8882A67C}" destId="{1F83B8C1-1DC0-46BF-A7DD-0C6B98AB82B6}" srcOrd="2" destOrd="0" presId="urn:microsoft.com/office/officeart/2005/8/layout/gear1"/>
    <dgm:cxn modelId="{3E2E210C-B3B8-44A3-B5AF-F689E193EE7F}" type="presOf" srcId="{534ABA02-2E18-4132-9621-06962C2228EE}" destId="{2D8EFF08-9CCF-4320-8504-F31E279179AA}" srcOrd="1" destOrd="0" presId="urn:microsoft.com/office/officeart/2005/8/layout/gear1"/>
    <dgm:cxn modelId="{6C3FDC5E-28F6-4A99-9314-B5CAD466F406}" type="presOf" srcId="{048E73C1-0E75-48D4-AD56-AAF0FF67F95D}" destId="{86A6EAE5-53D9-4F90-8E43-1CD74AAEA651}" srcOrd="0" destOrd="0" presId="urn:microsoft.com/office/officeart/2005/8/layout/gear1"/>
    <dgm:cxn modelId="{45C31AF7-F9BD-4C22-9F8E-E1841D652974}" type="presOf" srcId="{61FD43E2-E20D-4719-A6FD-A0ADB3F9402D}" destId="{6FA82AC3-FCD1-4E70-AE63-D4353ADD8617}" srcOrd="1" destOrd="0" presId="urn:microsoft.com/office/officeart/2005/8/layout/gear1"/>
    <dgm:cxn modelId="{AF0A5BBD-E1BC-4A88-A5B8-ADDB27829A6A}" srcId="{7F08AE53-80CA-40ED-A536-89B384815F9E}" destId="{61FD43E2-E20D-4719-A6FD-A0ADB3F9402D}" srcOrd="1" destOrd="0" parTransId="{E1DE4B1E-0CB6-4D78-9B21-71A3364B53C0}" sibTransId="{A1343825-D283-4E9A-8F34-54F6FC592719}"/>
    <dgm:cxn modelId="{4E9758B2-AB8B-43FF-B889-BE37DC90F0FD}" srcId="{7F08AE53-80CA-40ED-A536-89B384815F9E}" destId="{534ABA02-2E18-4132-9621-06962C2228EE}" srcOrd="0" destOrd="0" parTransId="{29CB5466-4DF7-42C7-8017-6E6C499E7F8C}" sibTransId="{1C9F5B3A-A11A-4262-BE43-BE00BED050EB}"/>
    <dgm:cxn modelId="{381C5DBE-C8DA-468F-92FD-C3230D56A033}" type="presOf" srcId="{61FD43E2-E20D-4719-A6FD-A0ADB3F9402D}" destId="{C45D8BE1-61DA-4B84-AE4A-2EC696E7FEA9}" srcOrd="2" destOrd="0" presId="urn:microsoft.com/office/officeart/2005/8/layout/gear1"/>
    <dgm:cxn modelId="{364FAC8A-3979-4D05-A140-0A9EB643C366}" type="presOf" srcId="{61FD43E2-E20D-4719-A6FD-A0ADB3F9402D}" destId="{54ED84EB-40DF-4363-8826-6237E4AD577F}" srcOrd="0" destOrd="0" presId="urn:microsoft.com/office/officeart/2005/8/layout/gear1"/>
    <dgm:cxn modelId="{29FA7EC3-9267-4BA3-ACF3-C2F9BF735A54}" type="presOf" srcId="{97916064-2A25-4F59-9114-A4DB8882A67C}" destId="{3F2ACA3F-A88E-4E1B-B887-FA1FC39DB9C8}" srcOrd="3" destOrd="0" presId="urn:microsoft.com/office/officeart/2005/8/layout/gear1"/>
    <dgm:cxn modelId="{E68B0554-7179-4013-8CCA-6B8AAF5D1E9D}" srcId="{7F08AE53-80CA-40ED-A536-89B384815F9E}" destId="{97916064-2A25-4F59-9114-A4DB8882A67C}" srcOrd="2" destOrd="0" parTransId="{903CD945-9CF9-4DCA-9621-D205532B2E36}" sibTransId="{048E73C1-0E75-48D4-AD56-AAF0FF67F95D}"/>
    <dgm:cxn modelId="{B60AA76F-3518-4318-8E1D-FEE779191CC2}" type="presOf" srcId="{534ABA02-2E18-4132-9621-06962C2228EE}" destId="{E3C15E48-456F-4133-AA97-E7F5B3A6F606}" srcOrd="2" destOrd="0" presId="urn:microsoft.com/office/officeart/2005/8/layout/gear1"/>
    <dgm:cxn modelId="{30525EC4-B5E3-4044-9A38-CAE7A4A46B1F}" type="presOf" srcId="{1C9F5B3A-A11A-4262-BE43-BE00BED050EB}" destId="{CF5876C9-8B3E-4F42-8F16-D98E01D2D328}" srcOrd="0" destOrd="0" presId="urn:microsoft.com/office/officeart/2005/8/layout/gear1"/>
    <dgm:cxn modelId="{A2B45DCA-5C69-4A46-AC14-3922026AAD76}" type="presOf" srcId="{97916064-2A25-4F59-9114-A4DB8882A67C}" destId="{9E9D8597-6BE2-4AA3-A67F-72AA7B66ADA9}" srcOrd="0" destOrd="0" presId="urn:microsoft.com/office/officeart/2005/8/layout/gear1"/>
    <dgm:cxn modelId="{876B89ED-DD79-4249-B14B-A3603517F599}" type="presOf" srcId="{97916064-2A25-4F59-9114-A4DB8882A67C}" destId="{DC6874B0-ADDB-4380-BED0-627D6BBF5628}" srcOrd="1" destOrd="0" presId="urn:microsoft.com/office/officeart/2005/8/layout/gear1"/>
    <dgm:cxn modelId="{4E0F5BAE-DB20-4157-94D6-B97AD6350495}" type="presOf" srcId="{7F08AE53-80CA-40ED-A536-89B384815F9E}" destId="{46EACC1D-2426-4A22-BCFE-7A087281114A}" srcOrd="0" destOrd="0" presId="urn:microsoft.com/office/officeart/2005/8/layout/gear1"/>
    <dgm:cxn modelId="{D4805877-8301-4139-8573-BD2DADCA509E}" type="presOf" srcId="{534ABA02-2E18-4132-9621-06962C2228EE}" destId="{9F58320F-F7FE-40A5-BEC7-AA57DDF6DE23}" srcOrd="0" destOrd="0" presId="urn:microsoft.com/office/officeart/2005/8/layout/gear1"/>
    <dgm:cxn modelId="{3A23E994-B705-444B-882F-4F1F8212A2FF}" type="presOf" srcId="{A1343825-D283-4E9A-8F34-54F6FC592719}" destId="{2E395493-40A5-48A4-91E8-D752DDE9AB11}" srcOrd="0" destOrd="0" presId="urn:microsoft.com/office/officeart/2005/8/layout/gear1"/>
    <dgm:cxn modelId="{B398D423-AD7B-444F-B656-38F126475E61}" type="presParOf" srcId="{46EACC1D-2426-4A22-BCFE-7A087281114A}" destId="{9F58320F-F7FE-40A5-BEC7-AA57DDF6DE23}" srcOrd="0" destOrd="0" presId="urn:microsoft.com/office/officeart/2005/8/layout/gear1"/>
    <dgm:cxn modelId="{3E91F7B6-BA3F-48CA-8CB2-9320471300A7}" type="presParOf" srcId="{46EACC1D-2426-4A22-BCFE-7A087281114A}" destId="{2D8EFF08-9CCF-4320-8504-F31E279179AA}" srcOrd="1" destOrd="0" presId="urn:microsoft.com/office/officeart/2005/8/layout/gear1"/>
    <dgm:cxn modelId="{8872A34A-37C3-4305-B5DA-6FB07B4DA20D}" type="presParOf" srcId="{46EACC1D-2426-4A22-BCFE-7A087281114A}" destId="{E3C15E48-456F-4133-AA97-E7F5B3A6F606}" srcOrd="2" destOrd="0" presId="urn:microsoft.com/office/officeart/2005/8/layout/gear1"/>
    <dgm:cxn modelId="{74C36212-FB96-4E26-96B1-2BE2B5713C3C}" type="presParOf" srcId="{46EACC1D-2426-4A22-BCFE-7A087281114A}" destId="{54ED84EB-40DF-4363-8826-6237E4AD577F}" srcOrd="3" destOrd="0" presId="urn:microsoft.com/office/officeart/2005/8/layout/gear1"/>
    <dgm:cxn modelId="{679C7766-CB1B-445E-9237-FF4CE4B1DBBF}" type="presParOf" srcId="{46EACC1D-2426-4A22-BCFE-7A087281114A}" destId="{6FA82AC3-FCD1-4E70-AE63-D4353ADD8617}" srcOrd="4" destOrd="0" presId="urn:microsoft.com/office/officeart/2005/8/layout/gear1"/>
    <dgm:cxn modelId="{CB57E619-3B29-4E18-AC28-E6547EF20121}" type="presParOf" srcId="{46EACC1D-2426-4A22-BCFE-7A087281114A}" destId="{C45D8BE1-61DA-4B84-AE4A-2EC696E7FEA9}" srcOrd="5" destOrd="0" presId="urn:microsoft.com/office/officeart/2005/8/layout/gear1"/>
    <dgm:cxn modelId="{C2720042-17AA-4E38-BC59-4D81D7A9265C}" type="presParOf" srcId="{46EACC1D-2426-4A22-BCFE-7A087281114A}" destId="{9E9D8597-6BE2-4AA3-A67F-72AA7B66ADA9}" srcOrd="6" destOrd="0" presId="urn:microsoft.com/office/officeart/2005/8/layout/gear1"/>
    <dgm:cxn modelId="{2ACAA278-DD2E-45A6-B157-B1D5FEF0AA40}" type="presParOf" srcId="{46EACC1D-2426-4A22-BCFE-7A087281114A}" destId="{DC6874B0-ADDB-4380-BED0-627D6BBF5628}" srcOrd="7" destOrd="0" presId="urn:microsoft.com/office/officeart/2005/8/layout/gear1"/>
    <dgm:cxn modelId="{A36A008B-1001-4CCF-B14F-8D600DDD55B0}" type="presParOf" srcId="{46EACC1D-2426-4A22-BCFE-7A087281114A}" destId="{1F83B8C1-1DC0-46BF-A7DD-0C6B98AB82B6}" srcOrd="8" destOrd="0" presId="urn:microsoft.com/office/officeart/2005/8/layout/gear1"/>
    <dgm:cxn modelId="{6B1B548A-4BF5-418F-A430-6851A3B0786C}" type="presParOf" srcId="{46EACC1D-2426-4A22-BCFE-7A087281114A}" destId="{3F2ACA3F-A88E-4E1B-B887-FA1FC39DB9C8}" srcOrd="9" destOrd="0" presId="urn:microsoft.com/office/officeart/2005/8/layout/gear1"/>
    <dgm:cxn modelId="{495186C0-52A8-4789-8923-533A3ED694F4}" type="presParOf" srcId="{46EACC1D-2426-4A22-BCFE-7A087281114A}" destId="{CF5876C9-8B3E-4F42-8F16-D98E01D2D328}" srcOrd="10" destOrd="0" presId="urn:microsoft.com/office/officeart/2005/8/layout/gear1"/>
    <dgm:cxn modelId="{633126B2-5464-4C95-93A1-CC89F6814307}" type="presParOf" srcId="{46EACC1D-2426-4A22-BCFE-7A087281114A}" destId="{2E395493-40A5-48A4-91E8-D752DDE9AB11}" srcOrd="11" destOrd="0" presId="urn:microsoft.com/office/officeart/2005/8/layout/gear1"/>
    <dgm:cxn modelId="{5B441BC4-FB17-4B7E-BC88-EAA59A29CAE3}" type="presParOf" srcId="{46EACC1D-2426-4A22-BCFE-7A087281114A}" destId="{86A6EAE5-53D9-4F90-8E43-1CD74AAEA651}"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400" b="0" dirty="0" smtClean="0">
              <a:solidFill>
                <a:schemeClr val="tx1"/>
              </a:solidFill>
              <a:effectLst/>
            </a:rPr>
            <a:t>Your Donation is appreciated </a:t>
          </a:r>
          <a:r>
            <a:rPr lang="en-US" sz="1400" b="0" dirty="0" smtClean="0">
              <a:solidFill>
                <a:schemeClr val="tx1"/>
              </a:solidFill>
              <a:effectLst/>
              <a:sym typeface="Wingdings"/>
            </a:rPr>
            <a:t> </a:t>
          </a:r>
          <a:r>
            <a:rPr lang="en-US" sz="1400" b="0" dirty="0" smtClean="0">
              <a:solidFill>
                <a:schemeClr val="bg1">
                  <a:lumMod val="50000"/>
                </a:schemeClr>
              </a:solidFill>
              <a:effectLst/>
              <a:hlinkClick xmlns:r="http://schemas.openxmlformats.org/officeDocument/2006/relationships" r:id="rId1"/>
            </a:rPr>
            <a:t>http://www.greece.org/hec/donate/</a:t>
          </a:r>
          <a:endParaRPr lang="en-US" sz="1400" b="0" dirty="0">
            <a:solidFill>
              <a:schemeClr val="bg1">
                <a:lumMod val="50000"/>
              </a:schemeClr>
            </a:solidFill>
            <a:effectLst/>
          </a:endParaRP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Y="80000" custLinFactNeighborX="-1439" custLinFactNeighborY="100000">
        <dgm:presLayoutVars>
          <dgm:bulletEnabled val="1"/>
        </dgm:presLayoutVars>
      </dgm:prSet>
      <dgm:spPr/>
      <dgm:t>
        <a:bodyPr/>
        <a:lstStyle/>
        <a:p>
          <a:endParaRPr lang="en-US"/>
        </a:p>
      </dgm:t>
    </dgm:pt>
  </dgm:ptLst>
  <dgm:cxnLst>
    <dgm:cxn modelId="{1247775E-8DA7-4DE3-AC4D-0F7498D1C0D4}" srcId="{7528E917-5BE3-4E64-A026-3E92AD1D07E3}" destId="{BEB5A605-9240-4B3F-B626-FB0B138156F4}" srcOrd="0" destOrd="0" parTransId="{64CB060E-2E16-4279-857F-ED614813829C}" sibTransId="{E079B4B0-3B33-4B38-BB9A-B4220A61FA89}"/>
    <dgm:cxn modelId="{FFB6F43B-A8B4-4591-AF93-7440C53B676A}" type="presOf" srcId="{7528E917-5BE3-4E64-A026-3E92AD1D07E3}" destId="{23ECC5E2-9689-45E7-AA0A-9FD6757C847D}" srcOrd="0" destOrd="0" presId="urn:microsoft.com/office/officeart/2005/8/layout/process1"/>
    <dgm:cxn modelId="{A6B1D986-C126-45BA-9D0C-707C3BD3E3F2}" type="presOf" srcId="{BEB5A605-9240-4B3F-B626-FB0B138156F4}" destId="{2D102A09-348F-40B7-B339-19152E01FBD0}" srcOrd="0" destOrd="0" presId="urn:microsoft.com/office/officeart/2005/8/layout/process1"/>
    <dgm:cxn modelId="{93A8DF2D-FF09-4778-A65D-D67101330651}" type="presParOf" srcId="{23ECC5E2-9689-45E7-AA0A-9FD6757C847D}" destId="{2D102A09-348F-40B7-B339-19152E01FBD0}" srcOrd="0"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dk1"/>
          </a:lnRef>
          <a:fillRef idx="3">
            <a:schemeClr val="dk1"/>
          </a:fillRef>
          <a:effectRef idx="3">
            <a:schemeClr val="dk1"/>
          </a:effectRef>
          <a:fontRef idx="minor">
            <a:schemeClr val="lt1"/>
          </a:fontRef>
        </dgm:style>
      </dgm:prSet>
      <dgm:spPr/>
      <dgm:t>
        <a:bodyPr/>
        <a:lstStyle/>
        <a:p>
          <a:pPr algn="ctr"/>
          <a:r>
            <a:rPr lang="en-US" sz="1400" b="0" dirty="0" smtClean="0">
              <a:effectLst>
                <a:outerShdw blurRad="38100" dist="38100" dir="2700000" algn="tl">
                  <a:srgbClr val="000000">
                    <a:alpha val="43137"/>
                  </a:srgbClr>
                </a:outerShdw>
              </a:effectLst>
              <a:sym typeface="Wingdings"/>
            </a:rPr>
            <a:t>We are 100% non-paid volunteers</a:t>
          </a:r>
        </a:p>
        <a:p>
          <a:pPr algn="ctr"/>
          <a:r>
            <a:rPr lang="en-US" sz="1400" b="0" dirty="0" smtClean="0">
              <a:effectLst>
                <a:outerShdw blurRad="38100" dist="38100" dir="2700000" algn="tl">
                  <a:srgbClr val="000000">
                    <a:alpha val="43137"/>
                  </a:srgbClr>
                </a:outerShdw>
              </a:effectLst>
              <a:sym typeface="Wingdings"/>
            </a:rPr>
            <a:t> </a:t>
          </a:r>
          <a:r>
            <a:rPr lang="en-US" sz="1400" dirty="0" smtClean="0">
              <a:effectLst>
                <a:outerShdw blurRad="38100" dist="38100" dir="2700000" algn="tl">
                  <a:srgbClr val="000000">
                    <a:alpha val="43137"/>
                  </a:srgbClr>
                </a:outerShdw>
              </a:effectLst>
            </a:rPr>
            <a:t>We are always welcoming volunteers to provide any help within their capabilities. </a:t>
          </a: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X="-45289" custLinFactY="-100000" custLinFactNeighborX="-100000" custLinFactNeighborY="-150000">
        <dgm:presLayoutVars>
          <dgm:bulletEnabled val="1"/>
        </dgm:presLayoutVars>
      </dgm:prSet>
      <dgm:spPr/>
      <dgm:t>
        <a:bodyPr/>
        <a:lstStyle/>
        <a:p>
          <a:endParaRPr lang="en-US"/>
        </a:p>
      </dgm:t>
    </dgm:pt>
  </dgm:ptLst>
  <dgm:cxnLst>
    <dgm:cxn modelId="{1247775E-8DA7-4DE3-AC4D-0F7498D1C0D4}" srcId="{7528E917-5BE3-4E64-A026-3E92AD1D07E3}" destId="{BEB5A605-9240-4B3F-B626-FB0B138156F4}" srcOrd="0" destOrd="0" parTransId="{64CB060E-2E16-4279-857F-ED614813829C}" sibTransId="{E079B4B0-3B33-4B38-BB9A-B4220A61FA89}"/>
    <dgm:cxn modelId="{0E0ABE76-DC7E-42A7-ACDE-FABC70205087}" type="presOf" srcId="{BEB5A605-9240-4B3F-B626-FB0B138156F4}" destId="{2D102A09-348F-40B7-B339-19152E01FBD0}" srcOrd="0" destOrd="0" presId="urn:microsoft.com/office/officeart/2005/8/layout/process1"/>
    <dgm:cxn modelId="{58DA3119-0B80-4FA5-A5E5-44E17C58FEF7}" type="presOf" srcId="{7528E917-5BE3-4E64-A026-3E92AD1D07E3}" destId="{23ECC5E2-9689-45E7-AA0A-9FD6757C847D}" srcOrd="0" destOrd="0" presId="urn:microsoft.com/office/officeart/2005/8/layout/process1"/>
    <dgm:cxn modelId="{00579273-3E06-4570-BFDC-C69ED9824FAF}"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528E917-5BE3-4E64-A026-3E92AD1D07E3}" type="doc">
      <dgm:prSet loTypeId="urn:microsoft.com/office/officeart/2005/8/layout/process1" loCatId="process" qsTypeId="urn:microsoft.com/office/officeart/2005/8/quickstyle/simple5" qsCatId="simple" csTypeId="urn:microsoft.com/office/officeart/2005/8/colors/accent1_2" csCatId="accent1" phldr="1"/>
      <dgm:spPr/>
    </dgm:pt>
    <dgm:pt modelId="{BEB5A605-9240-4B3F-B626-FB0B138156F4}">
      <dgm:prSet phldrT="[Text]" custT="1">
        <dgm:style>
          <a:lnRef idx="0">
            <a:schemeClr val="accent2"/>
          </a:lnRef>
          <a:fillRef idx="3">
            <a:schemeClr val="accent2"/>
          </a:fillRef>
          <a:effectRef idx="3">
            <a:schemeClr val="accent2"/>
          </a:effectRef>
          <a:fontRef idx="minor">
            <a:schemeClr val="lt1"/>
          </a:fontRef>
        </dgm:style>
      </dgm:prSet>
      <dgm:spPr/>
      <dgm:t>
        <a:bodyPr/>
        <a:lstStyle/>
        <a:p>
          <a:pPr algn="ctr"/>
          <a:r>
            <a:rPr lang="en-US" sz="1400" b="1" dirty="0" smtClean="0">
              <a:effectLst>
                <a:outerShdw blurRad="38100" dist="38100" dir="2700000" algn="tl">
                  <a:srgbClr val="000000">
                    <a:alpha val="43137"/>
                  </a:srgbClr>
                </a:outerShdw>
              </a:effectLst>
            </a:rPr>
            <a:t>Expenditures:</a:t>
          </a:r>
        </a:p>
        <a:p>
          <a:pPr algn="l"/>
          <a:r>
            <a:rPr lang="en-US" sz="1400" b="0" dirty="0" smtClean="0">
              <a:effectLst>
                <a:outerShdw blurRad="38100" dist="38100" dir="2700000" algn="tl">
                  <a:srgbClr val="000000">
                    <a:alpha val="43137"/>
                  </a:srgbClr>
                </a:outerShdw>
              </a:effectLst>
              <a:sym typeface="Wingdings"/>
            </a:rPr>
            <a:t> Organize and fund cultural events</a:t>
          </a:r>
        </a:p>
        <a:p>
          <a:pPr algn="l"/>
          <a:r>
            <a:rPr lang="en-US" sz="1400" b="0" dirty="0" smtClean="0">
              <a:effectLst>
                <a:outerShdw blurRad="38100" dist="38100" dir="2700000" algn="tl">
                  <a:srgbClr val="000000">
                    <a:alpha val="43137"/>
                  </a:srgbClr>
                </a:outerShdw>
              </a:effectLst>
              <a:sym typeface="Wingdings"/>
            </a:rPr>
            <a:t> Help other non-profits</a:t>
          </a:r>
        </a:p>
        <a:p>
          <a:pPr algn="l"/>
          <a:r>
            <a:rPr lang="en-US" sz="1400" b="0" dirty="0" smtClean="0">
              <a:effectLst>
                <a:outerShdw blurRad="38100" dist="38100" dir="2700000" algn="tl">
                  <a:srgbClr val="000000">
                    <a:alpha val="43137"/>
                  </a:srgbClr>
                </a:outerShdw>
              </a:effectLst>
              <a:sym typeface="Wingdings"/>
            </a:rPr>
            <a:t> Fund scholarships</a:t>
          </a:r>
        </a:p>
        <a:p>
          <a:pPr algn="l"/>
          <a:r>
            <a:rPr lang="en-US" sz="1400" b="0" dirty="0" smtClean="0">
              <a:effectLst>
                <a:outerShdw blurRad="38100" dist="38100" dir="2700000" algn="tl">
                  <a:srgbClr val="000000">
                    <a:alpha val="43137"/>
                  </a:srgbClr>
                </a:outerShdw>
              </a:effectLst>
              <a:sym typeface="Wingdings"/>
            </a:rPr>
            <a:t> Donate for good causes</a:t>
          </a:r>
          <a:endParaRPr lang="en-US" sz="1400" dirty="0" smtClean="0">
            <a:effectLst>
              <a:outerShdw blurRad="38100" dist="38100" dir="2700000" algn="tl">
                <a:srgbClr val="000000">
                  <a:alpha val="43137"/>
                </a:srgbClr>
              </a:outerShdw>
            </a:effectLst>
          </a:endParaRPr>
        </a:p>
        <a:p>
          <a:pPr algn="l"/>
          <a:r>
            <a:rPr lang="en-US" sz="1400" b="0" dirty="0" smtClean="0">
              <a:effectLst>
                <a:outerShdw blurRad="38100" dist="38100" dir="2700000" algn="tl">
                  <a:srgbClr val="000000">
                    <a:alpha val="43137"/>
                  </a:srgbClr>
                </a:outerShdw>
              </a:effectLst>
              <a:sym typeface="Wingdings"/>
            </a:rPr>
            <a:t> Servers, hardware &amp; software</a:t>
          </a:r>
          <a:r>
            <a:rPr lang="en-US" sz="1400" dirty="0" smtClean="0">
              <a:effectLst>
                <a:outerShdw blurRad="38100" dist="38100" dir="2700000" algn="tl">
                  <a:srgbClr val="000000">
                    <a:alpha val="43137"/>
                  </a:srgbClr>
                </a:outerShdw>
              </a:effectLst>
            </a:rPr>
            <a:t> </a:t>
          </a:r>
          <a:r>
            <a:rPr lang="en-US" sz="1400" b="0" dirty="0" smtClean="0">
              <a:effectLst>
                <a:outerShdw blurRad="38100" dist="38100" dir="2700000" algn="tl">
                  <a:srgbClr val="000000">
                    <a:alpha val="43137"/>
                  </a:srgbClr>
                </a:outerShdw>
              </a:effectLst>
              <a:sym typeface="Wingdings"/>
            </a:rPr>
            <a:t>  </a:t>
          </a:r>
          <a:endParaRPr lang="en-US" sz="1400" dirty="0">
            <a:effectLst>
              <a:outerShdw blurRad="38100" dist="38100" dir="2700000" algn="tl">
                <a:srgbClr val="000000">
                  <a:alpha val="43137"/>
                </a:srgbClr>
              </a:outerShdw>
            </a:effectLst>
          </a:endParaRPr>
        </a:p>
      </dgm:t>
    </dgm:pt>
    <dgm:pt modelId="{64CB060E-2E16-4279-857F-ED614813829C}" type="parTrans" cxnId="{1247775E-8DA7-4DE3-AC4D-0F7498D1C0D4}">
      <dgm:prSet/>
      <dgm:spPr/>
      <dgm:t>
        <a:bodyPr/>
        <a:lstStyle/>
        <a:p>
          <a:endParaRPr lang="en-US"/>
        </a:p>
      </dgm:t>
    </dgm:pt>
    <dgm:pt modelId="{E079B4B0-3B33-4B38-BB9A-B4220A61FA89}" type="sibTrans" cxnId="{1247775E-8DA7-4DE3-AC4D-0F7498D1C0D4}">
      <dgm:prSet/>
      <dgm:spPr/>
      <dgm:t>
        <a:bodyPr/>
        <a:lstStyle/>
        <a:p>
          <a:endParaRPr lang="en-US"/>
        </a:p>
      </dgm:t>
    </dgm:pt>
    <dgm:pt modelId="{23ECC5E2-9689-45E7-AA0A-9FD6757C847D}" type="pres">
      <dgm:prSet presAssocID="{7528E917-5BE3-4E64-A026-3E92AD1D07E3}" presName="Name0" presStyleCnt="0">
        <dgm:presLayoutVars>
          <dgm:dir/>
          <dgm:resizeHandles val="exact"/>
        </dgm:presLayoutVars>
      </dgm:prSet>
      <dgm:spPr/>
    </dgm:pt>
    <dgm:pt modelId="{2D102A09-348F-40B7-B339-19152E01FBD0}" type="pres">
      <dgm:prSet presAssocID="{BEB5A605-9240-4B3F-B626-FB0B138156F4}" presName="node" presStyleLbl="node1" presStyleIdx="0" presStyleCnt="1" custLinFactNeighborX="-98" custLinFactNeighborY="-16000">
        <dgm:presLayoutVars>
          <dgm:bulletEnabled val="1"/>
        </dgm:presLayoutVars>
      </dgm:prSet>
      <dgm:spPr/>
      <dgm:t>
        <a:bodyPr/>
        <a:lstStyle/>
        <a:p>
          <a:endParaRPr lang="en-US"/>
        </a:p>
      </dgm:t>
    </dgm:pt>
  </dgm:ptLst>
  <dgm:cxnLst>
    <dgm:cxn modelId="{AA7FCCDF-6DBE-4C6C-BC0C-061E9081E765}" type="presOf" srcId="{7528E917-5BE3-4E64-A026-3E92AD1D07E3}" destId="{23ECC5E2-9689-45E7-AA0A-9FD6757C847D}" srcOrd="0" destOrd="0" presId="urn:microsoft.com/office/officeart/2005/8/layout/process1"/>
    <dgm:cxn modelId="{1247775E-8DA7-4DE3-AC4D-0F7498D1C0D4}" srcId="{7528E917-5BE3-4E64-A026-3E92AD1D07E3}" destId="{BEB5A605-9240-4B3F-B626-FB0B138156F4}" srcOrd="0" destOrd="0" parTransId="{64CB060E-2E16-4279-857F-ED614813829C}" sibTransId="{E079B4B0-3B33-4B38-BB9A-B4220A61FA89}"/>
    <dgm:cxn modelId="{08184ACD-6290-4AF7-8A75-24670B6E3C8B}" type="presOf" srcId="{BEB5A605-9240-4B3F-B626-FB0B138156F4}" destId="{2D102A09-348F-40B7-B339-19152E01FBD0}" srcOrd="0" destOrd="0" presId="urn:microsoft.com/office/officeart/2005/8/layout/process1"/>
    <dgm:cxn modelId="{9EC7D54B-E6FD-4826-A436-4A3C889F0E9D}" type="presParOf" srcId="{23ECC5E2-9689-45E7-AA0A-9FD6757C847D}" destId="{2D102A09-348F-40B7-B339-19152E01FBD0}" srcOrd="0" destOrd="0" presId="urn:microsoft.com/office/officeart/2005/8/layout/process1"/>
  </dgm:cxnLst>
  <dgm:bg>
    <a:noFill/>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B7C39-376A-4295-B4FE-B44948EA96C3}">
      <dsp:nvSpPr>
        <dsp:cNvPr id="0" name=""/>
        <dsp:cNvSpPr/>
      </dsp:nvSpPr>
      <dsp:spPr>
        <a:xfrm>
          <a:off x="2463800" y="0"/>
          <a:ext cx="2463799" cy="1498600"/>
        </a:xfrm>
        <a:prstGeom prst="trapezoid">
          <a:avLst>
            <a:gd name="adj" fmla="val 82203"/>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kern="1200"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kern="1200" cap="none" normalizeH="0" baseline="0" dirty="0" smtClean="0">
            <a:ln/>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sng" strike="noStrike" kern="1200" cap="none" normalizeH="0" baseline="0" dirty="0" smtClean="0">
            <a:ln/>
            <a:effectLst>
              <a:outerShdw blurRad="38100" dist="38100" dir="2700000" algn="tl">
                <a:srgbClr val="000000">
                  <a:alpha val="43137"/>
                </a:srgbClr>
              </a:outerShdw>
            </a:effectLst>
            <a:latin typeface="Arial" charset="0"/>
            <a:cs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600" b="0" i="0" u="none" strike="noStrike" kern="1200" cap="none" normalizeH="0" baseline="0" dirty="0" smtClean="0">
            <a:ln/>
            <a:effectLst>
              <a:outerShdw blurRad="38100" dist="38100" dir="2700000" algn="tl">
                <a:srgbClr val="000000">
                  <a:alpha val="43137"/>
                </a:srgbClr>
              </a:outerShdw>
            </a:effectLst>
            <a:latin typeface="Arial" charset="0"/>
            <a:cs typeface="Arial" charset="0"/>
          </a:endParaRPr>
        </a:p>
      </dsp:txBody>
      <dsp:txXfrm>
        <a:off x="2463800" y="0"/>
        <a:ext cx="2463799" cy="1498600"/>
      </dsp:txXfrm>
    </dsp:sp>
    <dsp:sp modelId="{37CBB775-564F-41A5-AEF4-347D3D1216D5}">
      <dsp:nvSpPr>
        <dsp:cNvPr id="0" name=""/>
        <dsp:cNvSpPr/>
      </dsp:nvSpPr>
      <dsp:spPr>
        <a:xfrm>
          <a:off x="1231900" y="1498600"/>
          <a:ext cx="4927599" cy="1498600"/>
        </a:xfrm>
        <a:prstGeom prst="trapezoid">
          <a:avLst>
            <a:gd name="adj" fmla="val 82203"/>
          </a:avLst>
        </a:prstGeom>
        <a:solidFill>
          <a:srgbClr val="0066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6500" b="0" i="0" u="none" strike="noStrike" kern="1200" cap="none" normalizeH="0" baseline="0" dirty="0" smtClean="0">
              <a:ln/>
              <a:effectLst/>
              <a:latin typeface="Arial" charset="0"/>
              <a:cs typeface="Arial" charset="0"/>
            </a:rPr>
            <a:t> </a:t>
          </a:r>
        </a:p>
      </dsp:txBody>
      <dsp:txXfrm>
        <a:off x="2094229" y="1498600"/>
        <a:ext cx="3202940" cy="1498600"/>
      </dsp:txXfrm>
    </dsp:sp>
    <dsp:sp modelId="{7B6400C4-5BF7-4EDF-9CA4-170648526ECD}">
      <dsp:nvSpPr>
        <dsp:cNvPr id="0" name=""/>
        <dsp:cNvSpPr/>
      </dsp:nvSpPr>
      <dsp:spPr>
        <a:xfrm>
          <a:off x="0" y="2997200"/>
          <a:ext cx="7391400" cy="1498600"/>
        </a:xfrm>
        <a:prstGeom prst="trapezoid">
          <a:avLst>
            <a:gd name="adj" fmla="val 82203"/>
          </a:avLst>
        </a:prstGeom>
        <a:solidFill>
          <a:schemeClr val="bg1">
            <a:lumMod val="60000"/>
            <a:lumOff val="4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6500" b="0" i="0" u="none" strike="noStrike" kern="1200" cap="none" normalizeH="0" baseline="0" dirty="0" smtClean="0">
              <a:ln/>
              <a:effectLst/>
              <a:latin typeface="Arial" charset="0"/>
              <a:cs typeface="Arial" charset="0"/>
            </a:rPr>
            <a:t> </a:t>
          </a:r>
        </a:p>
      </dsp:txBody>
      <dsp:txXfrm>
        <a:off x="1293494" y="2997200"/>
        <a:ext cx="4804410" cy="14986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C7E4C-7EB2-4402-951E-260F30F61AAA}">
      <dsp:nvSpPr>
        <dsp:cNvPr id="0" name=""/>
        <dsp:cNvSpPr/>
      </dsp:nvSpPr>
      <dsp:spPr>
        <a:xfrm rot="5400000">
          <a:off x="4584019" y="-2756355"/>
          <a:ext cx="902182" cy="6529984"/>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Web Hosting Services – Websites &amp; Blogs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1"/>
            </a:rPr>
            <a:t>Link</a:t>
          </a:r>
          <a:r>
            <a:rPr lang="en-US" sz="1600" kern="1200" dirty="0" smtClean="0">
              <a:solidFill>
                <a:schemeClr val="tx1"/>
              </a:solidFill>
              <a:effectLst>
                <a:outerShdw blurRad="38100" dist="38100" dir="2700000" algn="tl">
                  <a:srgbClr val="000000">
                    <a:alpha val="43137"/>
                  </a:srgbClr>
                </a:outerShdw>
              </a:effectLst>
            </a:rPr>
            <a: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HEC Wiki (HECpedia project under development)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2"/>
            </a:rPr>
            <a:t>Link</a:t>
          </a:r>
          <a:r>
            <a:rPr lang="en-US" sz="1600" kern="1200" dirty="0" smtClean="0">
              <a:solidFill>
                <a:schemeClr val="tx1"/>
              </a:solidFill>
              <a:effectLst>
                <a:outerShdw blurRad="38100" dist="38100" dir="2700000" algn="tl">
                  <a:srgbClr val="000000">
                    <a:alpha val="43137"/>
                  </a:srgbClr>
                </a:outerShdw>
              </a:effectLst>
            </a:rPr>
            <a:t>]</a:t>
          </a:r>
        </a:p>
      </dsp:txBody>
      <dsp:txXfrm rot="-5400000">
        <a:off x="1770119" y="101586"/>
        <a:ext cx="6485943" cy="814100"/>
      </dsp:txXfrm>
    </dsp:sp>
    <dsp:sp modelId="{D6B35918-E39C-412F-AC09-359CF07D5BCF}">
      <dsp:nvSpPr>
        <dsp:cNvPr id="0" name=""/>
        <dsp:cNvSpPr/>
      </dsp:nvSpPr>
      <dsp:spPr>
        <a:xfrm>
          <a:off x="742" y="2661"/>
          <a:ext cx="1769375" cy="1011949"/>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Services</a:t>
          </a:r>
          <a:endParaRPr lang="en-US" sz="2100" kern="1200" dirty="0">
            <a:effectLst>
              <a:outerShdw blurRad="38100" dist="38100" dir="2700000" algn="tl">
                <a:srgbClr val="000000">
                  <a:alpha val="43137"/>
                </a:srgbClr>
              </a:outerShdw>
            </a:effectLst>
          </a:endParaRPr>
        </a:p>
      </dsp:txBody>
      <dsp:txXfrm>
        <a:off x="50141" y="52060"/>
        <a:ext cx="1670577" cy="913151"/>
      </dsp:txXfrm>
    </dsp:sp>
    <dsp:sp modelId="{92A46E33-FFFB-424F-8969-3B2B0C1850EE}">
      <dsp:nvSpPr>
        <dsp:cNvPr id="0" name=""/>
        <dsp:cNvSpPr/>
      </dsp:nvSpPr>
      <dsp:spPr>
        <a:xfrm rot="5400000">
          <a:off x="4385821" y="-1435842"/>
          <a:ext cx="1305036" cy="6533435"/>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Action List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Hellenic Professors &amp; PhDs Forum</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Others totaling  184,683 Subscribers (as of November 2013)</a:t>
          </a:r>
        </a:p>
      </dsp:txBody>
      <dsp:txXfrm rot="-5400000">
        <a:off x="1771622" y="1242064"/>
        <a:ext cx="6469728" cy="1177622"/>
      </dsp:txXfrm>
    </dsp:sp>
    <dsp:sp modelId="{171B0C5F-7D96-401E-90D0-73361A479522}">
      <dsp:nvSpPr>
        <dsp:cNvPr id="0" name=""/>
        <dsp:cNvSpPr/>
      </dsp:nvSpPr>
      <dsp:spPr>
        <a:xfrm>
          <a:off x="742" y="1122553"/>
          <a:ext cx="1770879" cy="1416643"/>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Discussion Forums </a:t>
          </a:r>
          <a:br>
            <a:rPr lang="en-US" sz="2100" kern="1200" dirty="0" smtClean="0">
              <a:effectLst>
                <a:outerShdw blurRad="38100" dist="38100" dir="2700000" algn="tl">
                  <a:srgbClr val="000000">
                    <a:alpha val="43137"/>
                  </a:srgbClr>
                </a:outerShdw>
              </a:effectLst>
            </a:rPr>
          </a:br>
          <a:r>
            <a:rPr lang="en-US" sz="2100" kern="1200" dirty="0" smtClean="0">
              <a:effectLst>
                <a:outerShdw blurRad="38100" dist="38100" dir="2700000" algn="tl">
                  <a:srgbClr val="000000">
                    <a:alpha val="43137"/>
                  </a:srgbClr>
                </a:outerShdw>
              </a:effectLst>
            </a:rPr>
            <a:t>&amp;</a:t>
          </a:r>
          <a:br>
            <a:rPr lang="en-US" sz="2100" kern="1200" dirty="0" smtClean="0">
              <a:effectLst>
                <a:outerShdw blurRad="38100" dist="38100" dir="2700000" algn="tl">
                  <a:srgbClr val="000000">
                    <a:alpha val="43137"/>
                  </a:srgbClr>
                </a:outerShdw>
              </a:effectLst>
            </a:rPr>
          </a:br>
          <a:r>
            <a:rPr lang="en-US" sz="2100" kern="1200" dirty="0" smtClean="0">
              <a:effectLst>
                <a:outerShdw blurRad="38100" dist="38100" dir="2700000" algn="tl">
                  <a:srgbClr val="000000">
                    <a:alpha val="43137"/>
                  </a:srgbClr>
                </a:outerShdw>
              </a:effectLst>
            </a:rPr>
            <a:t>Mailing Lists</a:t>
          </a:r>
          <a:endParaRPr lang="en-US" sz="2100" kern="1200" dirty="0">
            <a:effectLst>
              <a:outerShdw blurRad="38100" dist="38100" dir="2700000" algn="tl">
                <a:srgbClr val="000000">
                  <a:alpha val="43137"/>
                </a:srgbClr>
              </a:outerShdw>
            </a:effectLst>
          </a:endParaRPr>
        </a:p>
      </dsp:txBody>
      <dsp:txXfrm>
        <a:off x="69897" y="1191708"/>
        <a:ext cx="1632569" cy="1278333"/>
      </dsp:txXfrm>
    </dsp:sp>
    <dsp:sp modelId="{2790385A-947F-4ADB-A0F7-DA46F4CDD2C0}">
      <dsp:nvSpPr>
        <dsp:cNvPr id="0" name=""/>
        <dsp:cNvSpPr/>
      </dsp:nvSpPr>
      <dsp:spPr>
        <a:xfrm rot="5400000">
          <a:off x="3824026" y="609999"/>
          <a:ext cx="2425484" cy="6529876"/>
        </a:xfrm>
        <a:prstGeom prst="round2Same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chilly" dir="t"/>
        </a:scene3d>
        <a:sp3d extrusionH="1700">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Registry database of our projects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3"/>
            </a:rPr>
            <a:t>Link</a:t>
          </a:r>
          <a:r>
            <a:rPr lang="en-US" sz="1600" kern="1200" dirty="0" smtClean="0">
              <a:solidFill>
                <a:schemeClr val="tx1"/>
              </a:solidFill>
              <a:effectLst>
                <a:outerShdw blurRad="38100" dist="38100" dir="2700000" algn="tl">
                  <a:srgbClr val="000000">
                    <a:alpha val="43137"/>
                  </a:srgbClr>
                </a:outerShdw>
              </a:effectLst>
            </a:rPr>
            <a:t>]</a:t>
          </a:r>
          <a:endParaRPr lang="en-US" sz="1600" kern="1200" dirty="0">
            <a:solidFill>
              <a:schemeClr val="tx1"/>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WWII War Reparations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4"/>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Parthenon Marbles Awareness Campaign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5"/>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HEC Scholars Blog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6"/>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PanHellenic Cultural Event in Thrace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7"/>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Macedonia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8"/>
            </a:rPr>
            <a:t>Link</a:t>
          </a:r>
          <a:r>
            <a:rPr lang="en-US" sz="1600" kern="1200" dirty="0" smtClean="0">
              <a:solidFill>
                <a:schemeClr val="tx1"/>
              </a:solidFill>
              <a:effectLst>
                <a:outerShdw blurRad="38100" dist="38100" dir="2700000" algn="tl">
                  <a:srgbClr val="000000">
                    <a:alpha val="43137"/>
                  </a:srgbClr>
                </a:outerShdw>
              </a:effectLst>
            </a:rPr>
            <a:t>]</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Blue Skies - Think-tank of Hellenic Minds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9"/>
            </a:rPr>
            <a:t>Link</a:t>
          </a:r>
          <a:r>
            <a:rPr lang="en-US" sz="1600" kern="1200" dirty="0" smtClean="0">
              <a:solidFill>
                <a:schemeClr val="tx1"/>
              </a:solidFill>
              <a:effectLst>
                <a:outerShdw blurRad="38100" dist="38100" dir="2700000" algn="tl">
                  <a:srgbClr val="000000">
                    <a:alpha val="43137"/>
                  </a:srgbClr>
                </a:outerShdw>
              </a:effectLst>
            </a:rPr>
            <a:t>] </a:t>
          </a:r>
        </a:p>
        <a:p>
          <a:pPr marL="171450" lvl="1" indent="-171450" algn="l" defTabSz="711200">
            <a:lnSpc>
              <a:spcPct val="90000"/>
            </a:lnSpc>
            <a:spcBef>
              <a:spcPct val="0"/>
            </a:spcBef>
            <a:spcAft>
              <a:spcPct val="15000"/>
            </a:spcAft>
            <a:buChar char="••"/>
          </a:pPr>
          <a:r>
            <a:rPr lang="en-US" sz="1600" kern="1200" dirty="0" smtClean="0">
              <a:solidFill>
                <a:schemeClr val="tx1"/>
              </a:solidFill>
              <a:effectLst>
                <a:outerShdw blurRad="38100" dist="38100" dir="2700000" algn="tl">
                  <a:srgbClr val="000000">
                    <a:alpha val="43137"/>
                  </a:srgbClr>
                </a:outerShdw>
              </a:effectLst>
            </a:rPr>
            <a:t>Classic Olympics – The revival of Classic Olympics in Olympia [</a:t>
          </a:r>
          <a:r>
            <a:rPr lang="en-US" sz="1600" kern="1200" dirty="0" smtClean="0">
              <a:solidFill>
                <a:schemeClr val="tx1"/>
              </a:solidFill>
              <a:effectLst>
                <a:outerShdw blurRad="38100" dist="38100" dir="2700000" algn="tl">
                  <a:srgbClr val="000000">
                    <a:alpha val="43137"/>
                  </a:srgbClr>
                </a:outerShdw>
              </a:effectLst>
              <a:hlinkClick xmlns:r="http://schemas.openxmlformats.org/officeDocument/2006/relationships" r:id="rId10"/>
            </a:rPr>
            <a:t>Link</a:t>
          </a:r>
          <a:r>
            <a:rPr lang="en-US" sz="1600" kern="1200" dirty="0" smtClean="0">
              <a:solidFill>
                <a:schemeClr val="tx1"/>
              </a:solidFill>
              <a:effectLst>
                <a:outerShdw blurRad="38100" dist="38100" dir="2700000" algn="tl">
                  <a:srgbClr val="000000">
                    <a:alpha val="43137"/>
                  </a:srgbClr>
                </a:outerShdw>
              </a:effectLst>
            </a:rPr>
            <a:t>]</a:t>
          </a:r>
        </a:p>
      </dsp:txBody>
      <dsp:txXfrm rot="-5400000">
        <a:off x="1771830" y="2780597"/>
        <a:ext cx="6411474" cy="2188680"/>
      </dsp:txXfrm>
    </dsp:sp>
    <dsp:sp modelId="{91E9F331-8A0A-47F0-90ED-50CDBDFFCAE9}">
      <dsp:nvSpPr>
        <dsp:cNvPr id="0" name=""/>
        <dsp:cNvSpPr/>
      </dsp:nvSpPr>
      <dsp:spPr>
        <a:xfrm>
          <a:off x="742" y="2647137"/>
          <a:ext cx="1771087" cy="2455600"/>
        </a:xfrm>
        <a:prstGeom prst="roundRect">
          <a:avLst/>
        </a:prstGeom>
        <a:solidFill>
          <a:schemeClr val="bg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Hellenic</a:t>
          </a:r>
        </a:p>
        <a:p>
          <a:pPr lvl="0" algn="ctr" defTabSz="933450">
            <a:lnSpc>
              <a:spcPct val="90000"/>
            </a:lnSpc>
            <a:spcBef>
              <a:spcPct val="0"/>
            </a:spcBef>
            <a:spcAft>
              <a:spcPct val="35000"/>
            </a:spcAft>
          </a:pPr>
          <a:r>
            <a:rPr lang="en-US" sz="2100" kern="1200" dirty="0" smtClean="0">
              <a:effectLst>
                <a:outerShdw blurRad="38100" dist="38100" dir="2700000" algn="tl">
                  <a:srgbClr val="000000">
                    <a:alpha val="43137"/>
                  </a:srgbClr>
                </a:outerShdw>
              </a:effectLst>
            </a:rPr>
            <a:t>Projects</a:t>
          </a:r>
          <a:endParaRPr lang="en-US" sz="2100" kern="1200" dirty="0">
            <a:effectLst>
              <a:outerShdw blurRad="38100" dist="38100" dir="2700000" algn="tl">
                <a:srgbClr val="000000">
                  <a:alpha val="43137"/>
                </a:srgbClr>
              </a:outerShdw>
            </a:effectLst>
          </a:endParaRPr>
        </a:p>
      </dsp:txBody>
      <dsp:txXfrm>
        <a:off x="87199" y="2733594"/>
        <a:ext cx="1598173" cy="22826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02831" y="0"/>
          <a:ext cx="1161241"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How</a:t>
          </a:r>
          <a:endParaRPr lang="en-US" sz="1800" kern="1200" dirty="0">
            <a:solidFill>
              <a:schemeClr val="tx1"/>
            </a:solidFill>
          </a:endParaRPr>
        </a:p>
      </dsp:txBody>
      <dsp:txXfrm>
        <a:off x="493141" y="87630"/>
        <a:ext cx="666460"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a:t>
          </a:r>
          <a:endParaRPr lang="en-US" sz="1500" kern="1200" dirty="0"/>
        </a:p>
      </dsp:txBody>
      <dsp:txXfrm>
        <a:off x="193808" y="175937"/>
        <a:ext cx="236288" cy="236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02831" y="0"/>
          <a:ext cx="1161241"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b="0" kern="1200" dirty="0" smtClean="0">
              <a:solidFill>
                <a:schemeClr val="tx1"/>
              </a:solidFill>
            </a:rPr>
            <a:t>Who</a:t>
          </a:r>
          <a:endParaRPr lang="en-US" sz="1800" b="0" kern="1200" dirty="0">
            <a:solidFill>
              <a:schemeClr val="tx1"/>
            </a:solidFill>
          </a:endParaRPr>
        </a:p>
      </dsp:txBody>
      <dsp:txXfrm>
        <a:off x="493141" y="87630"/>
        <a:ext cx="666460"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a:t>
          </a:r>
          <a:endParaRPr lang="en-US" sz="1500" kern="1200" dirty="0"/>
        </a:p>
      </dsp:txBody>
      <dsp:txXfrm>
        <a:off x="193808" y="175937"/>
        <a:ext cx="236288" cy="2362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84DFA-0152-4DEE-BFDE-C4E339457685}">
      <dsp:nvSpPr>
        <dsp:cNvPr id="0" name=""/>
        <dsp:cNvSpPr/>
      </dsp:nvSpPr>
      <dsp:spPr>
        <a:xfrm>
          <a:off x="233404" y="0"/>
          <a:ext cx="1100096" cy="584200"/>
        </a:xfrm>
        <a:prstGeom prst="rightArrow">
          <a:avLst>
            <a:gd name="adj1" fmla="val 70000"/>
            <a:gd name="adj2" fmla="val 5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11430" rIns="2286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What</a:t>
          </a:r>
          <a:endParaRPr lang="en-US" sz="1800" kern="1200" dirty="0">
            <a:solidFill>
              <a:schemeClr val="tx1"/>
            </a:solidFill>
          </a:endParaRPr>
        </a:p>
      </dsp:txBody>
      <dsp:txXfrm>
        <a:off x="508428" y="87630"/>
        <a:ext cx="620602" cy="408940"/>
      </dsp:txXfrm>
    </dsp:sp>
    <dsp:sp modelId="{C251A02C-CC9F-440E-A7F8-87EAC47770AC}">
      <dsp:nvSpPr>
        <dsp:cNvPr id="0" name=""/>
        <dsp:cNvSpPr/>
      </dsp:nvSpPr>
      <dsp:spPr>
        <a:xfrm>
          <a:off x="144871" y="127000"/>
          <a:ext cx="334162" cy="334162"/>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B</a:t>
          </a:r>
          <a:endParaRPr lang="en-US" sz="1500" kern="1200" dirty="0"/>
        </a:p>
      </dsp:txBody>
      <dsp:txXfrm>
        <a:off x="193808" y="175937"/>
        <a:ext cx="236288" cy="2362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7289" y="0"/>
          <a:ext cx="3726510" cy="11430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We are funded by:</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D</a:t>
          </a:r>
          <a:r>
            <a:rPr lang="en-US" sz="1400" kern="1200" dirty="0" smtClean="0">
              <a:effectLst>
                <a:outerShdw blurRad="38100" dist="38100" dir="2700000" algn="tl">
                  <a:srgbClr val="000000">
                    <a:alpha val="43137"/>
                  </a:srgbClr>
                </a:outerShdw>
              </a:effectLst>
            </a:rPr>
            <a:t>onations from members like you</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No</a:t>
          </a:r>
          <a:r>
            <a:rPr lang="en-US" sz="1400" kern="1200" dirty="0" smtClean="0">
              <a:effectLst>
                <a:outerShdw blurRad="38100" dist="38100" dir="2700000" algn="tl">
                  <a:srgbClr val="000000">
                    <a:alpha val="43137"/>
                  </a:srgbClr>
                </a:outerShdw>
              </a:effectLst>
            </a:rPr>
            <a:t>t the government</a:t>
          </a:r>
        </a:p>
        <a:p>
          <a:pPr lvl="0" algn="l" defTabSz="622300">
            <a:lnSpc>
              <a:spcPct val="10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N</a:t>
          </a:r>
          <a:r>
            <a:rPr lang="en-US" sz="1400" kern="1200" dirty="0" smtClean="0">
              <a:effectLst>
                <a:outerShdw blurRad="38100" dist="38100" dir="2700000" algn="tl">
                  <a:srgbClr val="000000">
                    <a:alpha val="43137"/>
                  </a:srgbClr>
                </a:outerShdw>
              </a:effectLst>
            </a:rPr>
            <a:t>ot advertisements</a:t>
          </a:r>
        </a:p>
      </dsp:txBody>
      <dsp:txXfrm>
        <a:off x="40766" y="33477"/>
        <a:ext cx="3659556" cy="10760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58320F-F7FE-40A5-BEC7-AA57DDF6DE23}">
      <dsp:nvSpPr>
        <dsp:cNvPr id="0" name=""/>
        <dsp:cNvSpPr/>
      </dsp:nvSpPr>
      <dsp:spPr>
        <a:xfrm>
          <a:off x="2349500" y="1969139"/>
          <a:ext cx="2235200" cy="2235200"/>
        </a:xfrm>
        <a:prstGeom prst="gear9">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1"/>
            </a:rPr>
            <a:t>Volunteer</a:t>
          </a:r>
          <a:endParaRPr lang="en-US" sz="1500" kern="1200" dirty="0">
            <a:effectLst>
              <a:outerShdw blurRad="38100" dist="38100" dir="2700000" algn="tl">
                <a:srgbClr val="000000">
                  <a:alpha val="43137"/>
                </a:srgbClr>
              </a:outerShdw>
            </a:effectLst>
          </a:endParaRPr>
        </a:p>
      </dsp:txBody>
      <dsp:txXfrm>
        <a:off x="2798875" y="2492724"/>
        <a:ext cx="1336450" cy="1148939"/>
      </dsp:txXfrm>
    </dsp:sp>
    <dsp:sp modelId="{54ED84EB-40DF-4363-8826-6237E4AD577F}">
      <dsp:nvSpPr>
        <dsp:cNvPr id="0" name=""/>
        <dsp:cNvSpPr/>
      </dsp:nvSpPr>
      <dsp:spPr>
        <a:xfrm>
          <a:off x="1194885" y="1635038"/>
          <a:ext cx="1399706" cy="1438802"/>
        </a:xfrm>
        <a:prstGeom prst="gear6">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2"/>
            </a:rPr>
            <a:t>Donate</a:t>
          </a:r>
          <a:endParaRPr lang="en-US" sz="1500" kern="1200" dirty="0">
            <a:effectLst>
              <a:outerShdw blurRad="38100" dist="38100" dir="2700000" algn="tl">
                <a:srgbClr val="000000">
                  <a:alpha val="43137"/>
                </a:srgbClr>
              </a:outerShdw>
            </a:effectLst>
          </a:endParaRPr>
        </a:p>
      </dsp:txBody>
      <dsp:txXfrm>
        <a:off x="1547265" y="1995316"/>
        <a:ext cx="694946" cy="718246"/>
      </dsp:txXfrm>
    </dsp:sp>
    <dsp:sp modelId="{9E9D8597-6BE2-4AA3-A67F-72AA7B66ADA9}">
      <dsp:nvSpPr>
        <dsp:cNvPr id="0" name=""/>
        <dsp:cNvSpPr/>
      </dsp:nvSpPr>
      <dsp:spPr>
        <a:xfrm rot="20728207">
          <a:off x="1834877" y="99673"/>
          <a:ext cx="2122207" cy="2032051"/>
        </a:xfrm>
        <a:prstGeom prst="gear6">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effectLst>
                <a:outerShdw blurRad="38100" dist="38100" dir="2700000" algn="tl">
                  <a:srgbClr val="000000">
                    <a:alpha val="43137"/>
                  </a:srgbClr>
                </a:outerShdw>
              </a:effectLst>
              <a:hlinkClick xmlns:r="http://schemas.openxmlformats.org/officeDocument/2006/relationships" r:id="rId1"/>
            </a:rPr>
            <a:t>Membership</a:t>
          </a:r>
          <a:endParaRPr lang="en-US" sz="1500" kern="1200" dirty="0">
            <a:effectLst>
              <a:outerShdw blurRad="38100" dist="38100" dir="2700000" algn="tl">
                <a:srgbClr val="000000">
                  <a:alpha val="43137"/>
                </a:srgbClr>
              </a:outerShdw>
            </a:effectLst>
          </a:endParaRPr>
        </a:p>
      </dsp:txBody>
      <dsp:txXfrm rot="-20700000">
        <a:off x="2305687" y="540014"/>
        <a:ext cx="1180587" cy="1151369"/>
      </dsp:txXfrm>
    </dsp:sp>
    <dsp:sp modelId="{CF5876C9-8B3E-4F42-8F16-D98E01D2D328}">
      <dsp:nvSpPr>
        <dsp:cNvPr id="0" name=""/>
        <dsp:cNvSpPr/>
      </dsp:nvSpPr>
      <dsp:spPr>
        <a:xfrm>
          <a:off x="2176205" y="1632660"/>
          <a:ext cx="2861056" cy="2861056"/>
        </a:xfrm>
        <a:prstGeom prst="circularArrow">
          <a:avLst>
            <a:gd name="adj1" fmla="val 4687"/>
            <a:gd name="adj2" fmla="val 299029"/>
            <a:gd name="adj3" fmla="val 2513083"/>
            <a:gd name="adj4" fmla="val 15867933"/>
            <a:gd name="adj5" fmla="val 5469"/>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2E395493-40A5-48A4-91E8-D752DDE9AB11}">
      <dsp:nvSpPr>
        <dsp:cNvPr id="0" name=""/>
        <dsp:cNvSpPr/>
      </dsp:nvSpPr>
      <dsp:spPr>
        <a:xfrm>
          <a:off x="761129" y="1081695"/>
          <a:ext cx="2078736" cy="2078736"/>
        </a:xfrm>
        <a:prstGeom prst="leftCircularArrow">
          <a:avLst>
            <a:gd name="adj1" fmla="val 6452"/>
            <a:gd name="adj2" fmla="val 429999"/>
            <a:gd name="adj3" fmla="val 10489124"/>
            <a:gd name="adj4" fmla="val 14837806"/>
            <a:gd name="adj5" fmla="val 7527"/>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86A6EAE5-53D9-4F90-8E43-1CD74AAEA651}">
      <dsp:nvSpPr>
        <dsp:cNvPr id="0" name=""/>
        <dsp:cNvSpPr/>
      </dsp:nvSpPr>
      <dsp:spPr>
        <a:xfrm rot="533103">
          <a:off x="1435936" y="-188864"/>
          <a:ext cx="2417417" cy="2241296"/>
        </a:xfrm>
        <a:prstGeom prst="circularArrow">
          <a:avLst>
            <a:gd name="adj1" fmla="val 5984"/>
            <a:gd name="adj2" fmla="val 394124"/>
            <a:gd name="adj3" fmla="val 13313824"/>
            <a:gd name="adj4" fmla="val 10508221"/>
            <a:gd name="adj5" fmla="val 6981"/>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5633293" cy="3810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kern="1200" dirty="0" smtClean="0">
              <a:solidFill>
                <a:schemeClr val="tx1"/>
              </a:solidFill>
              <a:effectLst/>
            </a:rPr>
            <a:t>Your Donation is appreciated </a:t>
          </a:r>
          <a:r>
            <a:rPr lang="en-US" sz="1400" b="0" kern="1200" dirty="0" smtClean="0">
              <a:solidFill>
                <a:schemeClr val="tx1"/>
              </a:solidFill>
              <a:effectLst/>
              <a:sym typeface="Wingdings"/>
            </a:rPr>
            <a:t> </a:t>
          </a:r>
          <a:r>
            <a:rPr lang="en-US" sz="1400" b="0" kern="1200" dirty="0" smtClean="0">
              <a:solidFill>
                <a:schemeClr val="bg1">
                  <a:lumMod val="50000"/>
                </a:schemeClr>
              </a:solidFill>
              <a:effectLst/>
              <a:hlinkClick xmlns:r="http://schemas.openxmlformats.org/officeDocument/2006/relationships" r:id="rId1"/>
            </a:rPr>
            <a:t>http://www.greece.org/hec/donate/</a:t>
          </a:r>
          <a:endParaRPr lang="en-US" sz="1400" b="0" kern="1200" dirty="0">
            <a:solidFill>
              <a:schemeClr val="bg1">
                <a:lumMod val="50000"/>
              </a:schemeClr>
            </a:solidFill>
            <a:effectLst/>
          </a:endParaRPr>
        </a:p>
      </dsp:txBody>
      <dsp:txXfrm>
        <a:off x="11159" y="11159"/>
        <a:ext cx="5610975" cy="3586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3726510" cy="685800"/>
        </a:xfrm>
        <a:prstGeom prst="roundRect">
          <a:avLst>
            <a:gd name="adj" fmla="val 1000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We are 100% non-paid volunteers</a:t>
          </a:r>
        </a:p>
        <a:p>
          <a:pPr lvl="0" algn="ctr"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a:t>
          </a:r>
          <a:r>
            <a:rPr lang="en-US" sz="1400" kern="1200" dirty="0" smtClean="0">
              <a:effectLst>
                <a:outerShdw blurRad="38100" dist="38100" dir="2700000" algn="tl">
                  <a:srgbClr val="000000">
                    <a:alpha val="43137"/>
                  </a:srgbClr>
                </a:outerShdw>
              </a:effectLst>
            </a:rPr>
            <a:t>We are always welcoming volunteers to provide any help within their capabilities. </a:t>
          </a:r>
        </a:p>
      </dsp:txBody>
      <dsp:txXfrm>
        <a:off x="20086" y="20086"/>
        <a:ext cx="3686338" cy="64562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2A09-348F-40B7-B339-19152E01FBD0}">
      <dsp:nvSpPr>
        <dsp:cNvPr id="0" name=""/>
        <dsp:cNvSpPr/>
      </dsp:nvSpPr>
      <dsp:spPr>
        <a:xfrm>
          <a:off x="0" y="0"/>
          <a:ext cx="3730153" cy="1752600"/>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effectLst>
                <a:outerShdw blurRad="38100" dist="38100" dir="2700000" algn="tl">
                  <a:srgbClr val="000000">
                    <a:alpha val="43137"/>
                  </a:srgbClr>
                </a:outerShdw>
              </a:effectLst>
            </a:rPr>
            <a:t>Expenditures: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Organize and fund cultural events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Help other non-profits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Fund scholarships</a:t>
          </a: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Donate for good causes</a:t>
          </a:r>
          <a:endParaRPr lang="en-US" sz="1400" kern="1200" dirty="0" smtClean="0">
            <a:effectLst>
              <a:outerShdw blurRad="38100" dist="38100" dir="2700000" algn="tl">
                <a:srgbClr val="000000">
                  <a:alpha val="43137"/>
                </a:srgbClr>
              </a:outerShdw>
            </a:effectLst>
          </a:endParaRPr>
        </a:p>
        <a:p>
          <a:pPr lvl="0" algn="l" defTabSz="622300">
            <a:lnSpc>
              <a:spcPct val="90000"/>
            </a:lnSpc>
            <a:spcBef>
              <a:spcPct val="0"/>
            </a:spcBef>
            <a:spcAft>
              <a:spcPct val="35000"/>
            </a:spcAft>
          </a:pPr>
          <a:r>
            <a:rPr lang="en-US" sz="1400" b="0" kern="1200" dirty="0" smtClean="0">
              <a:effectLst>
                <a:outerShdw blurRad="38100" dist="38100" dir="2700000" algn="tl">
                  <a:srgbClr val="000000">
                    <a:alpha val="43137"/>
                  </a:srgbClr>
                </a:outerShdw>
              </a:effectLst>
              <a:sym typeface="Wingdings"/>
            </a:rPr>
            <a:t> Servers, hardware &amp; software</a:t>
          </a:r>
          <a:r>
            <a:rPr lang="en-US" sz="1400" kern="1200" dirty="0" smtClean="0">
              <a:effectLst>
                <a:outerShdw blurRad="38100" dist="38100" dir="2700000" algn="tl">
                  <a:srgbClr val="000000">
                    <a:alpha val="43137"/>
                  </a:srgbClr>
                </a:outerShdw>
              </a:effectLst>
            </a:rPr>
            <a:t> </a:t>
          </a:r>
          <a:r>
            <a:rPr lang="en-US" sz="1400" b="0" kern="1200" dirty="0" smtClean="0">
              <a:effectLst>
                <a:outerShdw blurRad="38100" dist="38100" dir="2700000" algn="tl">
                  <a:srgbClr val="000000">
                    <a:alpha val="43137"/>
                  </a:srgbClr>
                </a:outerShdw>
              </a:effectLst>
              <a:sym typeface="Wingdings"/>
            </a:rPr>
            <a:t>  </a:t>
          </a:r>
          <a:endParaRPr lang="en-US" sz="1400" kern="1200" dirty="0">
            <a:effectLst>
              <a:outerShdw blurRad="38100" dist="38100" dir="2700000" algn="tl">
                <a:srgbClr val="000000">
                  <a:alpha val="43137"/>
                </a:srgbClr>
              </a:outerShdw>
            </a:effectLst>
          </a:endParaRPr>
        </a:p>
      </dsp:txBody>
      <dsp:txXfrm>
        <a:off x="51332" y="51332"/>
        <a:ext cx="3627489" cy="164993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3" name="Date Placeholder 2"/>
          <p:cNvSpPr>
            <a:spLocks noGrp="1"/>
          </p:cNvSpPr>
          <p:nvPr>
            <p:ph type="dt" idx="1"/>
          </p:nvPr>
        </p:nvSpPr>
        <p:spPr bwMode="auto">
          <a:xfrm>
            <a:off x="4143375" y="0"/>
            <a:ext cx="3170238" cy="481013"/>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2CC4E33D-8A2F-4FF1-A74A-2FF8270B944F}" type="datetimeFigureOut">
              <a:rPr lang="en-US"/>
              <a:pPr>
                <a:defRPr/>
              </a:pPr>
              <a:t>2/21/2016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bwMode="auto">
          <a:xfrm>
            <a:off x="731838" y="4560888"/>
            <a:ext cx="5851525" cy="4321175"/>
          </a:xfrm>
          <a:prstGeom prst="rect">
            <a:avLst/>
          </a:prstGeom>
          <a:noFill/>
          <a:ln w="9525">
            <a:noFill/>
            <a:miter lim="800000"/>
            <a:headEnd/>
            <a:tailEnd/>
          </a:ln>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defTabSz="947738" eaLnBrk="1" hangingPunct="1">
              <a:defRPr sz="1200">
                <a:latin typeface="Calibri" pitchFamily="34" charset="0"/>
                <a:cs typeface="Arial" charset="0"/>
              </a:defRPr>
            </a:lvl1pPr>
          </a:lstStyle>
          <a:p>
            <a:pPr>
              <a:defRPr/>
            </a:pPr>
            <a:endParaRPr lang="en-US" dirty="0"/>
          </a:p>
        </p:txBody>
      </p:sp>
      <p:sp>
        <p:nvSpPr>
          <p:cNvPr id="7" name="Slide Number Placeholder 6"/>
          <p:cNvSpPr>
            <a:spLocks noGrp="1"/>
          </p:cNvSpPr>
          <p:nvPr>
            <p:ph type="sldNum" sz="quarter" idx="5"/>
          </p:nvPr>
        </p:nvSpPr>
        <p:spPr bwMode="auto">
          <a:xfrm>
            <a:off x="4143375" y="9118600"/>
            <a:ext cx="3170238" cy="481013"/>
          </a:xfrm>
          <a:prstGeom prst="rect">
            <a:avLst/>
          </a:prstGeom>
          <a:noFill/>
          <a:ln w="9525">
            <a:noFill/>
            <a:miter lim="800000"/>
            <a:headEnd/>
            <a:tailEnd/>
          </a:ln>
        </p:spPr>
        <p:txBody>
          <a:bodyPr vert="horz" wrap="square" lIns="96653" tIns="48327" rIns="96653" bIns="48327" numCol="1" anchor="b" anchorCtr="0" compatLnSpc="1">
            <a:prstTxWarp prst="textNoShape">
              <a:avLst/>
            </a:prstTxWarp>
          </a:bodyPr>
          <a:lstStyle>
            <a:lvl1pPr algn="r" defTabSz="947738" eaLnBrk="1" hangingPunct="1">
              <a:defRPr sz="1200">
                <a:latin typeface="Calibri" pitchFamily="34" charset="0"/>
                <a:cs typeface="Arial" charset="0"/>
              </a:defRPr>
            </a:lvl1pPr>
          </a:lstStyle>
          <a:p>
            <a:pPr>
              <a:defRPr/>
            </a:pPr>
            <a:fld id="{3048157F-78A4-4B53-ABCD-8E4EC53B9071}" type="slidenum">
              <a:rPr lang="en-US"/>
              <a:pPr>
                <a:defRPr/>
              </a:pPr>
              <a:t>‹#›</a:t>
            </a:fld>
            <a:endParaRPr lang="en-US" dirty="0"/>
          </a:p>
        </p:txBody>
      </p:sp>
    </p:spTree>
    <p:extLst>
      <p:ext uri="{BB962C8B-B14F-4D97-AF65-F5344CB8AC3E}">
        <p14:creationId xmlns:p14="http://schemas.microsoft.com/office/powerpoint/2010/main" val="2034253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p:txBody>
          <a:bodyPr/>
          <a:lstStyle>
            <a:lvl1pPr>
              <a:defRPr/>
            </a:lvl1pPr>
          </a:lstStyle>
          <a:p>
            <a:pPr>
              <a:defRPr/>
            </a:pPr>
            <a:r>
              <a:rPr lang="en-US" dirty="0" smtClean="0"/>
              <a:t>4/16/2014</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AF970AA0-F8FA-409E-8BCE-8E6B2D5C3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324600" cy="6858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447800"/>
            <a:ext cx="83058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sz="half" idx="10"/>
          </p:nvPr>
        </p:nvSpPr>
        <p:spPr/>
        <p:txBody>
          <a:bodyPr/>
          <a:lstStyle>
            <a:lvl1pPr>
              <a:defRPr/>
            </a:lvl1pPr>
          </a:lstStyle>
          <a:p>
            <a:pPr>
              <a:defRPr/>
            </a:pPr>
            <a:fld id="{856CB176-7636-4D25-8179-B85D6FA51499}" type="datetime1">
              <a:rPr lang="en-US"/>
              <a:pPr>
                <a:defRPr/>
              </a:pPr>
              <a:t>2/21/2016</a:t>
            </a:fld>
            <a:endParaRPr lang="en-US" dirty="0"/>
          </a:p>
        </p:txBody>
      </p:sp>
      <p:sp>
        <p:nvSpPr>
          <p:cNvPr id="5" name="Rectangle 4"/>
          <p:cNvSpPr>
            <a:spLocks noGrp="1" noChangeArrowheads="1"/>
          </p:cNvSpPr>
          <p:nvPr>
            <p:ph type="ftr" sz="quarter" idx="11"/>
          </p:nvPr>
        </p:nvSpPr>
        <p:spPr/>
        <p:txBody>
          <a:bodyPr/>
          <a:lstStyle>
            <a:lvl1pPr>
              <a:defRPr dirty="0"/>
            </a:lvl1pPr>
          </a:lstStyle>
          <a:p>
            <a:pPr>
              <a:defRPr/>
            </a:pPr>
            <a:endParaRPr lang="en-US" dirty="0"/>
          </a:p>
        </p:txBody>
      </p:sp>
      <p:sp>
        <p:nvSpPr>
          <p:cNvPr id="6" name="Rectangle 5"/>
          <p:cNvSpPr>
            <a:spLocks noGrp="1" noChangeArrowheads="1"/>
          </p:cNvSpPr>
          <p:nvPr>
            <p:ph type="sldNum" sz="quarter" idx="12"/>
          </p:nvPr>
        </p:nvSpPr>
        <p:spPr/>
        <p:txBody>
          <a:bodyPr/>
          <a:lstStyle>
            <a:lvl1pPr>
              <a:defRPr/>
            </a:lvl1pPr>
          </a:lstStyle>
          <a:p>
            <a:pPr>
              <a:defRPr/>
            </a:pPr>
            <a:fld id="{262C30AB-EBF4-467B-A752-255F8CB269F2}" type="slidenum">
              <a:rPr lang="en-US"/>
              <a:pPr>
                <a:defRPr/>
              </a:pPr>
              <a:t>‹#›</a:t>
            </a:fld>
            <a:endParaRPr lang="en-US" dirty="0"/>
          </a:p>
        </p:txBody>
      </p:sp>
      <p:grpSp>
        <p:nvGrpSpPr>
          <p:cNvPr id="20" name="Group 19"/>
          <p:cNvGrpSpPr/>
          <p:nvPr userDrawn="1"/>
        </p:nvGrpSpPr>
        <p:grpSpPr>
          <a:xfrm>
            <a:off x="381000" y="152400"/>
            <a:ext cx="914400" cy="838200"/>
            <a:chOff x="2743200" y="1295400"/>
            <a:chExt cx="3581400" cy="2906713"/>
          </a:xfrm>
        </p:grpSpPr>
        <p:sp>
          <p:nvSpPr>
            <p:cNvPr id="7" name="Rectangle 6"/>
            <p:cNvSpPr/>
            <p:nvPr userDrawn="1"/>
          </p:nvSpPr>
          <p:spPr>
            <a:xfrm>
              <a:off x="2971800" y="2133600"/>
              <a:ext cx="3124200" cy="1219200"/>
            </a:xfrm>
            <a:prstGeom prst="rect">
              <a:avLst/>
            </a:prstGeom>
            <a:gradFill flip="none" rotWithShape="1">
              <a:gsLst>
                <a:gs pos="0">
                  <a:srgbClr val="700000">
                    <a:shade val="30000"/>
                    <a:satMod val="115000"/>
                  </a:srgbClr>
                </a:gs>
                <a:gs pos="50000">
                  <a:srgbClr val="700000">
                    <a:shade val="67500"/>
                    <a:satMod val="115000"/>
                  </a:srgbClr>
                </a:gs>
                <a:gs pos="100000">
                  <a:srgbClr val="700000">
                    <a:shade val="100000"/>
                    <a:satMod val="115000"/>
                  </a:srgbClr>
                </a:gs>
              </a:gsLst>
              <a:lin ang="5400000" scaled="1"/>
              <a:tileRect/>
            </a:gradFill>
            <a:ln w="0"/>
            <a:effectLst>
              <a:outerShdw blurRad="40000" dist="23000" dir="5400000" rotWithShape="0">
                <a:srgbClr val="000000">
                  <a:alpha val="35000"/>
                </a:srgbClr>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8" name="Trapezoid 7"/>
            <p:cNvSpPr/>
            <p:nvPr userDrawn="1"/>
          </p:nvSpPr>
          <p:spPr>
            <a:xfrm>
              <a:off x="28194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9" name="Trapezoid 8"/>
            <p:cNvSpPr/>
            <p:nvPr userDrawn="1"/>
          </p:nvSpPr>
          <p:spPr>
            <a:xfrm rot="10800000">
              <a:off x="28194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ounded Rectangle 9"/>
            <p:cNvSpPr/>
            <p:nvPr userDrawn="1"/>
          </p:nvSpPr>
          <p:spPr>
            <a:xfrm>
              <a:off x="2743200" y="1905000"/>
              <a:ext cx="3581400" cy="304800"/>
            </a:xfrm>
            <a:prstGeom prst="roundRect">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Isosceles Triangle 10"/>
            <p:cNvSpPr/>
            <p:nvPr userDrawn="1"/>
          </p:nvSpPr>
          <p:spPr>
            <a:xfrm>
              <a:off x="2743200" y="1295400"/>
              <a:ext cx="3581400" cy="533400"/>
            </a:xfrm>
            <a:prstGeom prst="triangle">
              <a:avLst>
                <a:gd name="adj" fmla="val 50612"/>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b"/>
            <a:lstStyle/>
            <a:p>
              <a:pPr algn="ctr" fontAlgn="auto">
                <a:spcBef>
                  <a:spcPts val="0"/>
                </a:spcBef>
                <a:spcAft>
                  <a:spcPts val="0"/>
                </a:spcAft>
                <a:defRPr/>
              </a:pPr>
              <a:endParaRPr lang="en-US" dirty="0"/>
            </a:p>
          </p:txBody>
        </p:sp>
        <p:sp>
          <p:nvSpPr>
            <p:cNvPr id="12" name="Trapezoid 11"/>
            <p:cNvSpPr/>
            <p:nvPr userDrawn="1"/>
          </p:nvSpPr>
          <p:spPr>
            <a:xfrm>
              <a:off x="38100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3" name="Trapezoid 12"/>
            <p:cNvSpPr/>
            <p:nvPr userDrawn="1"/>
          </p:nvSpPr>
          <p:spPr>
            <a:xfrm rot="10800000">
              <a:off x="38100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Trapezoid 13"/>
            <p:cNvSpPr/>
            <p:nvPr userDrawn="1"/>
          </p:nvSpPr>
          <p:spPr>
            <a:xfrm>
              <a:off x="48006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5" name="Trapezoid 14"/>
            <p:cNvSpPr/>
            <p:nvPr userDrawn="1"/>
          </p:nvSpPr>
          <p:spPr>
            <a:xfrm rot="10800000">
              <a:off x="48006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Trapezoid 15"/>
            <p:cNvSpPr/>
            <p:nvPr userDrawn="1"/>
          </p:nvSpPr>
          <p:spPr>
            <a:xfrm>
              <a:off x="5791200" y="2438400"/>
              <a:ext cx="457200" cy="1219200"/>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17" name="Trapezoid 16"/>
            <p:cNvSpPr/>
            <p:nvPr userDrawn="1"/>
          </p:nvSpPr>
          <p:spPr>
            <a:xfrm rot="10800000">
              <a:off x="5791200" y="2286000"/>
              <a:ext cx="457200" cy="152400"/>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8" name="Picture 3" descr="Z:\HEC\admin\Planning\Presentation\Sprite 8hb.png"/>
            <p:cNvPicPr>
              <a:picLocks noChangeAspect="1" noChangeArrowheads="1"/>
            </p:cNvPicPr>
            <p:nvPr userDrawn="1"/>
          </p:nvPicPr>
          <p:blipFill>
            <a:blip r:embed="rId2" cstate="print"/>
            <a:srcRect/>
            <a:stretch>
              <a:fillRect/>
            </a:stretch>
          </p:blipFill>
          <p:spPr bwMode="auto">
            <a:xfrm>
              <a:off x="4191000" y="1447800"/>
              <a:ext cx="638175" cy="428625"/>
            </a:xfrm>
            <a:prstGeom prst="rect">
              <a:avLst/>
            </a:prstGeom>
            <a:noFill/>
            <a:ln w="9525">
              <a:noFill/>
              <a:miter lim="800000"/>
              <a:headEnd/>
              <a:tailEnd/>
            </a:ln>
          </p:spPr>
        </p:pic>
        <p:pic>
          <p:nvPicPr>
            <p:cNvPr id="19" name="Picture 106" descr="Z:\HEC\admin\Planning\Presentation\Sprite 26 (Copy 8).png"/>
            <p:cNvPicPr>
              <a:picLocks noChangeAspect="1" noChangeArrowheads="1"/>
            </p:cNvPicPr>
            <p:nvPr userDrawn="1"/>
          </p:nvPicPr>
          <p:blipFill>
            <a:blip r:embed="rId3" cstate="print"/>
            <a:srcRect/>
            <a:stretch>
              <a:fillRect/>
            </a:stretch>
          </p:blipFill>
          <p:spPr bwMode="auto">
            <a:xfrm>
              <a:off x="2895600" y="3657600"/>
              <a:ext cx="3336925" cy="544513"/>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bwMode="auto">
          <a:xfrm>
            <a:off x="457200" y="228600"/>
            <a:ext cx="8229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03" name="Rectangle 3"/>
          <p:cNvSpPr>
            <a:spLocks noGrp="1" noChangeArrowheads="1"/>
          </p:cNvSpPr>
          <p:nvPr>
            <p:ph type="body" idx="1"/>
          </p:nvPr>
        </p:nvSpPr>
        <p:spPr bwMode="auto">
          <a:xfrm>
            <a:off x="457200" y="1447800"/>
            <a:ext cx="82296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C97E778C-8A03-4752-ACDA-6E267211CB2C}" type="datetime1">
              <a:rPr lang="en-US"/>
              <a:pPr>
                <a:defRPr/>
              </a:pPr>
              <a:t>2/21/2016</a:t>
            </a:fld>
            <a:endParaRPr lang="en-US" dirty="0"/>
          </a:p>
        </p:txBody>
      </p:sp>
      <p:sp>
        <p:nvSpPr>
          <p:cNvPr id="1024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mn-lt"/>
                <a:cs typeface="Arial" charset="0"/>
              </a:defRPr>
            </a:lvl1pPr>
          </a:lstStyle>
          <a:p>
            <a:pPr>
              <a:defRPr/>
            </a:pPr>
            <a:r>
              <a:rPr lang="en-US" dirty="0"/>
              <a:t>Hellenic Electronic Center</a:t>
            </a:r>
          </a:p>
        </p:txBody>
      </p:sp>
      <p:sp>
        <p:nvSpPr>
          <p:cNvPr id="1024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cs typeface="Arial" charset="0"/>
              </a:defRPr>
            </a:lvl1pPr>
          </a:lstStyle>
          <a:p>
            <a:pPr>
              <a:defRPr/>
            </a:pPr>
            <a:fld id="{860F6426-4FAC-455B-84B8-056EC92911A9}" type="slidenum">
              <a:rPr lang="en-US"/>
              <a:pPr>
                <a:defRPr/>
              </a:pPr>
              <a:t>‹#›</a:t>
            </a:fld>
            <a:endParaRPr lang="en-US" dirty="0"/>
          </a:p>
        </p:txBody>
      </p:sp>
      <p:sp>
        <p:nvSpPr>
          <p:cNvPr id="102407" name="Line 7"/>
          <p:cNvSpPr>
            <a:spLocks noChangeShapeType="1"/>
          </p:cNvSpPr>
          <p:nvPr/>
        </p:nvSpPr>
        <p:spPr bwMode="auto">
          <a:xfrm>
            <a:off x="381000" y="990600"/>
            <a:ext cx="8458200" cy="0"/>
          </a:xfrm>
          <a:prstGeom prst="line">
            <a:avLst/>
          </a:prstGeom>
          <a:noFill/>
          <a:ln w="76200" cmpd="tri">
            <a:solidFill>
              <a:schemeClr val="tx1"/>
            </a:solidFill>
            <a:round/>
            <a:headEnd/>
            <a:tailEnd/>
          </a:ln>
          <a:effectLst/>
        </p:spPr>
        <p:txBody>
          <a:bodyPr/>
          <a:lstStyle/>
          <a:p>
            <a:pPr eaLnBrk="0" hangingPunct="0">
              <a:defRPr/>
            </a:pPr>
            <a:endParaRPr lang="en-US" dirty="0"/>
          </a:p>
        </p:txBody>
      </p:sp>
      <p:sp>
        <p:nvSpPr>
          <p:cNvPr id="102408" name="Line 8"/>
          <p:cNvSpPr>
            <a:spLocks noChangeShapeType="1"/>
          </p:cNvSpPr>
          <p:nvPr/>
        </p:nvSpPr>
        <p:spPr bwMode="auto">
          <a:xfrm>
            <a:off x="381000" y="6324600"/>
            <a:ext cx="8458200" cy="0"/>
          </a:xfrm>
          <a:prstGeom prst="line">
            <a:avLst/>
          </a:prstGeom>
          <a:noFill/>
          <a:ln w="9525">
            <a:solidFill>
              <a:schemeClr val="tx1"/>
            </a:solidFill>
            <a:round/>
            <a:headEnd/>
            <a:tailEnd/>
          </a:ln>
          <a:effectLst/>
        </p:spPr>
        <p:txBody>
          <a:bodyPr/>
          <a:lstStyle/>
          <a:p>
            <a:pPr eaLnBrk="0" hangingPunct="0">
              <a:defRPr/>
            </a:pPr>
            <a:endParaRPr lang="en-US" dirty="0"/>
          </a:p>
        </p:txBody>
      </p:sp>
    </p:spTree>
  </p:cSld>
  <p:clrMap bg1="dk2" tx1="lt1" bg2="dk1" tx2="lt2" accent1="accent1" accent2="accent2" accent3="accent3" accent4="accent4" accent5="accent5" accent6="accent6" hlink="hlink" folHlink="folHlink"/>
  <p:sldLayoutIdLst>
    <p:sldLayoutId id="2147483792" r:id="rId1"/>
    <p:sldLayoutId id="2147483793" r:id="rId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reece.org/" TargetMode="Externa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 Type="http://schemas.openxmlformats.org/officeDocument/2006/relationships/tags" Target="../tags/tag3.xml"/><Relationship Id="rId21" Type="http://schemas.openxmlformats.org/officeDocument/2006/relationships/tags" Target="../tags/tag2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hyperlink" Target="http://www.ehk.gr/" TargetMode="External"/><Relationship Id="rId21" Type="http://schemas.openxmlformats.org/officeDocument/2006/relationships/diagramQuickStyle" Target="../diagrams/quickStyle4.xml"/><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hyperlink" Target="http://www.greece.org/" TargetMode="External"/><Relationship Id="rId16" Type="http://schemas.openxmlformats.org/officeDocument/2006/relationships/diagramQuickStyle" Target="../diagrams/quickStyle3.xml"/><Relationship Id="rId20" Type="http://schemas.openxmlformats.org/officeDocument/2006/relationships/diagramLayout" Target="../diagrams/layout4.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23" Type="http://schemas.microsoft.com/office/2007/relationships/diagramDrawing" Target="../diagrams/drawing4.xml"/><Relationship Id="rId10" Type="http://schemas.openxmlformats.org/officeDocument/2006/relationships/diagramLayout" Target="../diagrams/layout2.xml"/><Relationship Id="rId19" Type="http://schemas.openxmlformats.org/officeDocument/2006/relationships/diagramData" Target="../diagrams/data4.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 Id="rId22"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26" Type="http://schemas.microsoft.com/office/2007/relationships/diagramDrawing" Target="../diagrams/drawing9.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5" Type="http://schemas.openxmlformats.org/officeDocument/2006/relationships/diagramColors" Target="../diagrams/colors9.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24" Type="http://schemas.openxmlformats.org/officeDocument/2006/relationships/diagramQuickStyle" Target="../diagrams/quickStyle9.xml"/><Relationship Id="rId5" Type="http://schemas.openxmlformats.org/officeDocument/2006/relationships/diagramColors" Target="../diagrams/colors5.xml"/><Relationship Id="rId15" Type="http://schemas.openxmlformats.org/officeDocument/2006/relationships/diagramColors" Target="../diagrams/colors7.xml"/><Relationship Id="rId23" Type="http://schemas.openxmlformats.org/officeDocument/2006/relationships/diagramLayout" Target="../diagrams/layout9.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 Id="rId22" Type="http://schemas.openxmlformats.org/officeDocument/2006/relationships/diagramData" Target="../diagrams/data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pPr>
              <a:defRPr/>
            </a:pPr>
            <a:fld id="{79B77879-0E68-465F-B728-518F55725264}" type="slidenum">
              <a:rPr lang="en-US"/>
              <a:pPr>
                <a:defRPr/>
              </a:pPr>
              <a:t>1</a:t>
            </a:fld>
            <a:endParaRPr lang="en-US" dirty="0"/>
          </a:p>
        </p:txBody>
      </p:sp>
      <p:sp>
        <p:nvSpPr>
          <p:cNvPr id="13" name="TextBox 12"/>
          <p:cNvSpPr txBox="1"/>
          <p:nvPr/>
        </p:nvSpPr>
        <p:spPr>
          <a:xfrm>
            <a:off x="4334503" y="5714999"/>
            <a:ext cx="3810000" cy="461665"/>
          </a:xfrm>
          <a:prstGeom prst="rect">
            <a:avLst/>
          </a:prstGeom>
          <a:noFill/>
        </p:spPr>
        <p:txBody>
          <a:bodyPr wrap="square">
            <a:spAutoFit/>
          </a:bodyPr>
          <a:lstStyle/>
          <a:p>
            <a:pPr eaLnBrk="0" hangingPunct="0">
              <a:defRPr/>
            </a:pPr>
            <a:r>
              <a:rPr lang="en-US" sz="2400" dirty="0" smtClean="0">
                <a:effectLst>
                  <a:outerShdw blurRad="38100" dist="38100" dir="2700000" algn="tl">
                    <a:srgbClr val="000000">
                      <a:alpha val="43137"/>
                    </a:srgbClr>
                  </a:outerShdw>
                </a:effectLst>
              </a:rPr>
              <a:t>HEC Strategic Way Ahead</a:t>
            </a:r>
            <a:endParaRPr lang="en-US" sz="2400" dirty="0">
              <a:effectLst>
                <a:outerShdw blurRad="38100" dist="38100" dir="2700000" algn="tl">
                  <a:srgbClr val="000000">
                    <a:alpha val="43137"/>
                  </a:srgbClr>
                </a:outerShdw>
              </a:effectLst>
            </a:endParaRPr>
          </a:p>
        </p:txBody>
      </p:sp>
      <p:sp>
        <p:nvSpPr>
          <p:cNvPr id="14" name="TextBox 13"/>
          <p:cNvSpPr txBox="1"/>
          <p:nvPr/>
        </p:nvSpPr>
        <p:spPr>
          <a:xfrm>
            <a:off x="304800" y="6477000"/>
            <a:ext cx="1426801" cy="276999"/>
          </a:xfrm>
          <a:prstGeom prst="rect">
            <a:avLst/>
          </a:prstGeom>
          <a:noFill/>
        </p:spPr>
        <p:txBody>
          <a:bodyPr wrap="none">
            <a:spAutoFit/>
          </a:bodyPr>
          <a:lstStyle/>
          <a:p>
            <a:pPr eaLnBrk="0" hangingPunct="0">
              <a:defRPr/>
            </a:pPr>
            <a:r>
              <a:rPr lang="en-US" sz="1200" dirty="0" smtClean="0">
                <a:solidFill>
                  <a:schemeClr val="accent6">
                    <a:lumMod val="20000"/>
                    <a:lumOff val="80000"/>
                  </a:schemeClr>
                </a:solidFill>
                <a:effectLst>
                  <a:outerShdw blurRad="38100" dist="38100" dir="2700000" algn="tl">
                    <a:srgbClr val="000000">
                      <a:alpha val="43137"/>
                    </a:srgbClr>
                  </a:outerShdw>
                </a:effectLst>
              </a:rPr>
              <a:t>13 February, 2016</a:t>
            </a:r>
            <a:endParaRPr lang="en-US" sz="1200" dirty="0">
              <a:solidFill>
                <a:schemeClr val="accent6">
                  <a:lumMod val="20000"/>
                  <a:lumOff val="80000"/>
                </a:schemeClr>
              </a:solidFill>
              <a:effectLst>
                <a:outerShdw blurRad="38100" dist="38100" dir="2700000" algn="tl">
                  <a:srgbClr val="000000">
                    <a:alpha val="43137"/>
                  </a:srgbClr>
                </a:outerShdw>
              </a:effectLst>
            </a:endParaRPr>
          </a:p>
        </p:txBody>
      </p:sp>
      <p:cxnSp>
        <p:nvCxnSpPr>
          <p:cNvPr id="16" name="Straight Connector 15"/>
          <p:cNvCxnSpPr/>
          <p:nvPr/>
        </p:nvCxnSpPr>
        <p:spPr bwMode="auto">
          <a:xfrm>
            <a:off x="1314090" y="6102489"/>
            <a:ext cx="6830413" cy="0"/>
          </a:xfrm>
          <a:prstGeom prst="line">
            <a:avLst/>
          </a:prstGeom>
          <a:solidFill>
            <a:schemeClr val="accent1"/>
          </a:solidFill>
          <a:ln w="9525" cap="flat" cmpd="sng" algn="ctr">
            <a:solidFill>
              <a:schemeClr val="bg1">
                <a:lumMod val="40000"/>
                <a:lumOff val="60000"/>
              </a:schemeClr>
            </a:solidFill>
            <a:prstDash val="solid"/>
            <a:round/>
            <a:headEnd type="none" w="med" len="med"/>
            <a:tailEnd type="none" w="med" len="med"/>
          </a:ln>
          <a:effectLst/>
        </p:spPr>
      </p:cxnSp>
      <p:cxnSp>
        <p:nvCxnSpPr>
          <p:cNvPr id="20" name="Straight Connector 19"/>
          <p:cNvCxnSpPr/>
          <p:nvPr/>
        </p:nvCxnSpPr>
        <p:spPr bwMode="auto">
          <a:xfrm>
            <a:off x="304800" y="6477000"/>
            <a:ext cx="8534400" cy="1588"/>
          </a:xfrm>
          <a:prstGeom prst="line">
            <a:avLst/>
          </a:prstGeom>
          <a:solidFill>
            <a:schemeClr val="accent1"/>
          </a:solidFill>
          <a:ln w="9525" cap="flat" cmpd="sng" algn="ctr">
            <a:solidFill>
              <a:schemeClr val="bg2"/>
            </a:solidFill>
            <a:prstDash val="solid"/>
            <a:round/>
            <a:headEnd type="none" w="med" len="med"/>
            <a:tailEnd type="none" w="med" len="med"/>
          </a:ln>
          <a:effectLst>
            <a:innerShdw blurRad="63500" dist="50800" dir="13500000">
              <a:prstClr val="black">
                <a:alpha val="50000"/>
              </a:prstClr>
            </a:innerShdw>
          </a:effectLst>
        </p:spPr>
      </p:cxnSp>
      <p:sp>
        <p:nvSpPr>
          <p:cNvPr id="43" name="Rectangle 42"/>
          <p:cNvSpPr/>
          <p:nvPr/>
        </p:nvSpPr>
        <p:spPr>
          <a:xfrm>
            <a:off x="2459477" y="2221120"/>
            <a:ext cx="4453647" cy="1789847"/>
          </a:xfrm>
          <a:prstGeom prst="rect">
            <a:avLst/>
          </a:prstGeom>
          <a:gradFill flip="none" rotWithShape="1">
            <a:gsLst>
              <a:gs pos="0">
                <a:srgbClr val="700000">
                  <a:shade val="30000"/>
                  <a:satMod val="115000"/>
                </a:srgbClr>
              </a:gs>
              <a:gs pos="50000">
                <a:srgbClr val="700000">
                  <a:shade val="67500"/>
                  <a:satMod val="115000"/>
                </a:srgbClr>
              </a:gs>
              <a:gs pos="100000">
                <a:srgbClr val="700000">
                  <a:shade val="100000"/>
                  <a:satMod val="115000"/>
                </a:srgbClr>
              </a:gs>
            </a:gsLst>
            <a:lin ang="5400000" scaled="1"/>
            <a:tileRect/>
          </a:gradFill>
          <a:ln w="0">
            <a:noFill/>
          </a:ln>
          <a:effectLst>
            <a:outerShdw blurRad="40000" dist="23000" dir="5400000" rotWithShape="0">
              <a:srgbClr val="000000">
                <a:alpha val="35000"/>
              </a:srgbClr>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en-US" dirty="0"/>
          </a:p>
        </p:txBody>
      </p:sp>
      <p:sp>
        <p:nvSpPr>
          <p:cNvPr id="44" name="Trapezoid 43"/>
          <p:cNvSpPr/>
          <p:nvPr/>
        </p:nvSpPr>
        <p:spPr>
          <a:xfrm>
            <a:off x="2242226"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45" name="Trapezoid 44"/>
          <p:cNvSpPr/>
          <p:nvPr/>
        </p:nvSpPr>
        <p:spPr>
          <a:xfrm rot="10800000">
            <a:off x="2242226"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 name="Rounded Rectangle 45"/>
          <p:cNvSpPr/>
          <p:nvPr/>
        </p:nvSpPr>
        <p:spPr>
          <a:xfrm>
            <a:off x="2133600" y="1885523"/>
            <a:ext cx="5105400" cy="447462"/>
          </a:xfrm>
          <a:prstGeom prst="roundRect">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7" name="Isosceles Triangle 46"/>
          <p:cNvSpPr/>
          <p:nvPr/>
        </p:nvSpPr>
        <p:spPr>
          <a:xfrm>
            <a:off x="2133600" y="990600"/>
            <a:ext cx="5105400" cy="783058"/>
          </a:xfrm>
          <a:prstGeom prst="triangle">
            <a:avLst>
              <a:gd name="adj" fmla="val 50612"/>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b"/>
          <a:lstStyle/>
          <a:p>
            <a:pPr algn="ctr" fontAlgn="auto">
              <a:spcBef>
                <a:spcPts val="0"/>
              </a:spcBef>
              <a:spcAft>
                <a:spcPts val="0"/>
              </a:spcAft>
              <a:defRPr/>
            </a:pPr>
            <a:endParaRPr lang="en-US" dirty="0"/>
          </a:p>
        </p:txBody>
      </p:sp>
      <p:sp>
        <p:nvSpPr>
          <p:cNvPr id="48" name="Trapezoid 47"/>
          <p:cNvSpPr/>
          <p:nvPr/>
        </p:nvSpPr>
        <p:spPr>
          <a:xfrm>
            <a:off x="3654357"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49" name="Trapezoid 48"/>
          <p:cNvSpPr/>
          <p:nvPr/>
        </p:nvSpPr>
        <p:spPr>
          <a:xfrm rot="10800000">
            <a:off x="3654357"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0" name="Trapezoid 49"/>
          <p:cNvSpPr/>
          <p:nvPr/>
        </p:nvSpPr>
        <p:spPr>
          <a:xfrm>
            <a:off x="5066489"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1" name="Trapezoid 50"/>
          <p:cNvSpPr/>
          <p:nvPr/>
        </p:nvSpPr>
        <p:spPr>
          <a:xfrm rot="10800000">
            <a:off x="5066489"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2" name="Trapezoid 51"/>
          <p:cNvSpPr/>
          <p:nvPr/>
        </p:nvSpPr>
        <p:spPr>
          <a:xfrm>
            <a:off x="6478621" y="2668581"/>
            <a:ext cx="651753" cy="1789847"/>
          </a:xfrm>
          <a:prstGeom prst="trapezoid">
            <a:avLst>
              <a:gd name="adj" fmla="val 18877"/>
            </a:avLst>
          </a:prstGeom>
          <a:solidFill>
            <a:srgbClr val="DDD9C3"/>
          </a:solidFill>
          <a:ln/>
          <a:effectLst>
            <a:outerShdw blurRad="40000" dist="23000" dir="5400000" rotWithShape="0">
              <a:srgbClr val="000000">
                <a:alpha val="35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000" dirty="0"/>
          </a:p>
        </p:txBody>
      </p:sp>
      <p:sp>
        <p:nvSpPr>
          <p:cNvPr id="53" name="Trapezoid 52"/>
          <p:cNvSpPr/>
          <p:nvPr/>
        </p:nvSpPr>
        <p:spPr>
          <a:xfrm rot="10800000">
            <a:off x="6478621" y="2444850"/>
            <a:ext cx="651753" cy="223731"/>
          </a:xfrm>
          <a:prstGeom prst="trapezoid">
            <a:avLst/>
          </a:prstGeom>
          <a:solidFill>
            <a:srgbClr val="DDD9C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5" name="Picture 106" descr="Z:\HEC\admin\Planning\Presentation\Sprite 26 (Copy 8).png">
            <a:hlinkClick r:id="rId2"/>
          </p:cNvPr>
          <p:cNvPicPr>
            <a:picLocks noChangeAspect="1" noChangeArrowheads="1"/>
          </p:cNvPicPr>
          <p:nvPr/>
        </p:nvPicPr>
        <p:blipFill>
          <a:blip r:embed="rId3" cstate="print"/>
          <a:srcRect/>
          <a:stretch>
            <a:fillRect/>
          </a:stretch>
        </p:blipFill>
        <p:spPr bwMode="auto">
          <a:xfrm>
            <a:off x="2350851" y="4458428"/>
            <a:ext cx="4756893" cy="799372"/>
          </a:xfrm>
          <a:prstGeom prst="rect">
            <a:avLst/>
          </a:prstGeom>
          <a:noFill/>
          <a:ln w="9525">
            <a:noFill/>
            <a:miter lim="800000"/>
            <a:headEnd/>
            <a:tailEnd/>
          </a:ln>
        </p:spPr>
      </p:pic>
      <p:pic>
        <p:nvPicPr>
          <p:cNvPr id="58" name="Picture 10" descr="Z:\HEC\admin\Planning\Presentation\Logos-HEC-v01\Sprite 0-hec.png"/>
          <p:cNvPicPr>
            <a:picLocks noChangeAspect="1" noChangeArrowheads="1"/>
          </p:cNvPicPr>
          <p:nvPr/>
        </p:nvPicPr>
        <p:blipFill>
          <a:blip r:embed="rId4" cstate="print"/>
          <a:srcRect/>
          <a:stretch>
            <a:fillRect/>
          </a:stretch>
        </p:blipFill>
        <p:spPr bwMode="auto">
          <a:xfrm>
            <a:off x="4267200" y="1219200"/>
            <a:ext cx="914400" cy="622852"/>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Who we are </a:t>
            </a:r>
            <a:r>
              <a:rPr lang="en-US" sz="2400" dirty="0" smtClean="0"/>
              <a:t>(Cont’d)</a:t>
            </a:r>
            <a:endParaRPr lang="en-US" sz="2400" dirty="0"/>
          </a:p>
        </p:txBody>
      </p:sp>
      <p:sp>
        <p:nvSpPr>
          <p:cNvPr id="4" name="Footer Placeholder 3"/>
          <p:cNvSpPr>
            <a:spLocks noGrp="1"/>
          </p:cNvSpPr>
          <p:nvPr>
            <p:ph type="ftr" sz="quarter" idx="11"/>
          </p:nvPr>
        </p:nvSpPr>
        <p:spPr>
          <a:xfrm>
            <a:off x="2743200" y="6400799"/>
            <a:ext cx="3733800" cy="320675"/>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10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49861533"/>
              </p:ext>
            </p:extLst>
          </p:nvPr>
        </p:nvGraphicFramePr>
        <p:xfrm>
          <a:off x="152400" y="1143000"/>
          <a:ext cx="8839200" cy="5281555"/>
        </p:xfrm>
        <a:graphic>
          <a:graphicData uri="http://schemas.openxmlformats.org/drawingml/2006/table">
            <a:tbl>
              <a:tblPr firstRow="1" bandRow="1">
                <a:tableStyleId>{21E4AEA4-8DFA-4A89-87EB-49C32662AFE0}</a:tableStyleId>
              </a:tblPr>
              <a:tblGrid>
                <a:gridCol w="8839200"/>
              </a:tblGrid>
              <a:tr h="5504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latin typeface="+mn-lt"/>
                          <a:ea typeface="+mn-ea"/>
                          <a:cs typeface="+mn-cs"/>
                        </a:rPr>
                        <a:t>Thanos </a:t>
                      </a:r>
                      <a:r>
                        <a:rPr lang="en-US" sz="800" b="1" kern="1200" dirty="0" smtClean="0">
                          <a:solidFill>
                            <a:schemeClr val="dk1"/>
                          </a:solidFill>
                          <a:latin typeface="+mn-lt"/>
                          <a:ea typeface="+mn-ea"/>
                          <a:cs typeface="+mn-cs"/>
                        </a:rPr>
                        <a:t>Voudouris, BSc, MSc IT, </a:t>
                      </a:r>
                      <a:r>
                        <a:rPr lang="en-US" sz="800" b="0" kern="1200" dirty="0" smtClean="0">
                          <a:solidFill>
                            <a:schemeClr val="dk1"/>
                          </a:solidFill>
                          <a:latin typeface="+mn-lt"/>
                          <a:ea typeface="+mn-ea"/>
                          <a:cs typeface="+mn-cs"/>
                        </a:rPr>
                        <a:t>was born and raised in Athens, Greece.  He continued his studies in USA obtaining a graduate degree in Computer Sciences at University of Maryland.  His career spans with works in various projects including satellite communications at NASA, nuclear submarine communication systems at Applied Physics Lab (APL), naval aircraft simulators, and enterprise system architectures.  He is currently a consultant on Enterprise IT Architectures working in highly visible and complex systems.  Since early 1990s with the advent of the Internet, Thanos has been working as a volunteer on many Hellenic cultural projects. He is one of the co-founders and directors of Hellenic Electronic Center.</a:t>
                      </a:r>
                    </a:p>
                  </a:txBody>
                  <a:tcPr>
                    <a:solidFill>
                      <a:schemeClr val="tx1">
                        <a:lumMod val="95000"/>
                      </a:schemeClr>
                    </a:solidFill>
                  </a:tcPr>
                </a:tc>
              </a:tr>
              <a:tr h="550405">
                <a:tc>
                  <a:txBody>
                    <a:bodyPr/>
                    <a:lstStyle/>
                    <a:p>
                      <a:r>
                        <a:rPr lang="en-US" sz="800" b="1" dirty="0" smtClean="0">
                          <a:effectLst/>
                        </a:rPr>
                        <a:t>Anna Lawless </a:t>
                      </a:r>
                      <a:r>
                        <a:rPr lang="en-GB" sz="800" dirty="0" smtClean="0">
                          <a:effectLst/>
                        </a:rPr>
                        <a:t>was born in the UK, fourth generation Diaspora.  Degree in Life Sciences, OU and Reading Universities UK,  post-graduate diploma in Electronic Engineering, University of Surrey, certificates in addiction and counselling, quality control,  qualified to teach adults to UK and EU educational standards specializing in IT, English and Math. She worked on contract to military preparing young adults for university entrance. Lived in Greece in 1990s, was Office Manager, electro-mechanical and electronics engineer plus IT admin. Was prototype and production testing and repair of military electronics plus running company IT system. </a:t>
                      </a:r>
                      <a:endParaRPr lang="en-US" sz="800" dirty="0"/>
                    </a:p>
                  </a:txBody>
                  <a:tcPr/>
                </a:tc>
              </a:tr>
              <a:tr h="550405">
                <a:tc>
                  <a:txBody>
                    <a:bodyPr/>
                    <a:lstStyle/>
                    <a:p>
                      <a:r>
                        <a:rPr lang="en-US" sz="800" b="1" dirty="0" err="1" smtClean="0"/>
                        <a:t>Stelios</a:t>
                      </a:r>
                      <a:r>
                        <a:rPr lang="en-US" sz="800" b="1" dirty="0" smtClean="0"/>
                        <a:t> Manias </a:t>
                      </a:r>
                      <a:r>
                        <a:rPr lang="en-US" sz="800" dirty="0" smtClean="0"/>
                        <a:t>was born in North Greece, finished high school and then went for studies in Switzerland and Germany, off course traveled all over Europe.  Graduated with a degree in Business Management worked for couple of years and then it was time for a different continent. (The earth is to small now days) America was the place to be for a technology related fields and this is what I did. Got another degree and for the last 20 years I am working as an Information Technology Consultant in USA. Vacationing in Greece every year is must, the most beautiful place on earth.</a:t>
                      </a:r>
                      <a:endParaRPr lang="en-US" sz="800" dirty="0"/>
                    </a:p>
                  </a:txBody>
                  <a:tcPr>
                    <a:solidFill>
                      <a:schemeClr val="tx1">
                        <a:lumMod val="95000"/>
                      </a:schemeClr>
                    </a:solidFill>
                  </a:tcPr>
                </a:tc>
              </a:tr>
              <a:tr h="4702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Helen </a:t>
                      </a:r>
                      <a:r>
                        <a:rPr lang="en-US" sz="800" b="1" kern="1200" dirty="0" err="1" smtClean="0">
                          <a:solidFill>
                            <a:schemeClr val="dk1"/>
                          </a:solidFill>
                          <a:effectLst/>
                          <a:latin typeface="+mn-lt"/>
                          <a:ea typeface="+mn-ea"/>
                          <a:cs typeface="+mn-cs"/>
                        </a:rPr>
                        <a:t>Bomis</a:t>
                      </a:r>
                      <a:r>
                        <a:rPr lang="en-US" sz="800" b="0" kern="1200" dirty="0" smtClean="0">
                          <a:solidFill>
                            <a:schemeClr val="dk1"/>
                          </a:solidFill>
                          <a:effectLst/>
                          <a:latin typeface="+mn-lt"/>
                          <a:ea typeface="+mn-ea"/>
                          <a:cs typeface="+mn-cs"/>
                        </a:rPr>
                        <a:t>, from Montreal, Quebec-Canada, studied Greek at McGill University with Dr. Anne </a:t>
                      </a:r>
                      <a:r>
                        <a:rPr lang="en-US" sz="800" b="0" kern="1200" dirty="0" err="1" smtClean="0">
                          <a:solidFill>
                            <a:schemeClr val="dk1"/>
                          </a:solidFill>
                          <a:effectLst/>
                          <a:latin typeface="+mn-lt"/>
                          <a:ea typeface="+mn-ea"/>
                          <a:cs typeface="+mn-cs"/>
                        </a:rPr>
                        <a:t>Farmakides</a:t>
                      </a:r>
                      <a:r>
                        <a:rPr lang="en-US" sz="800" b="0" kern="1200" dirty="0" smtClean="0">
                          <a:solidFill>
                            <a:schemeClr val="dk1"/>
                          </a:solidFill>
                          <a:effectLst/>
                          <a:latin typeface="+mn-lt"/>
                          <a:ea typeface="+mn-ea"/>
                          <a:cs typeface="+mn-cs"/>
                        </a:rPr>
                        <a:t> (1980), while also studying French for the same degree, then continuing for a Teaching Diploma and the qualifying Teaching License (1985). Returning to her studies, Helen obtained a Law Certificate from </a:t>
                      </a:r>
                      <a:r>
                        <a:rPr lang="en-US" sz="800" b="0" kern="1200" dirty="0" err="1" smtClean="0">
                          <a:solidFill>
                            <a:schemeClr val="dk1"/>
                          </a:solidFill>
                          <a:effectLst/>
                          <a:latin typeface="+mn-lt"/>
                          <a:ea typeface="+mn-ea"/>
                          <a:cs typeface="+mn-cs"/>
                        </a:rPr>
                        <a:t>Université</a:t>
                      </a:r>
                      <a:r>
                        <a:rPr lang="en-US" sz="800" b="0" kern="1200" dirty="0" smtClean="0">
                          <a:solidFill>
                            <a:schemeClr val="dk1"/>
                          </a:solidFill>
                          <a:effectLst/>
                          <a:latin typeface="+mn-lt"/>
                          <a:ea typeface="+mn-ea"/>
                          <a:cs typeface="+mn-cs"/>
                        </a:rPr>
                        <a:t> de Montréal (1996) and continued at UQAM for a law degree (LLB 2001).  Fluent in 3 languages, Helen has worked on HEC projects and other sources.  </a:t>
                      </a:r>
                    </a:p>
                  </a:txBody>
                  <a:tcPr/>
                </a:tc>
              </a:tr>
              <a:tr h="569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Fotini </a:t>
                      </a:r>
                      <a:r>
                        <a:rPr lang="en-US" sz="800" b="1" dirty="0" err="1" smtClean="0">
                          <a:effectLst/>
                        </a:rPr>
                        <a:t>Vasileiou</a:t>
                      </a:r>
                      <a:r>
                        <a:rPr lang="en-US" sz="800" b="1" dirty="0" smtClean="0">
                          <a:effectLst/>
                        </a:rPr>
                        <a:t> </a:t>
                      </a:r>
                      <a:r>
                        <a:rPr lang="en-US" sz="800" dirty="0" smtClean="0">
                          <a:effectLst/>
                        </a:rPr>
                        <a:t>was born and raised in Samos. She studied Graphic Design and Desktop Publishing in Athens and continue her education obtaining her degree in Web design from Algonquin College in Ottawa and her Masters in Web Mastering from CNAM (Business Master Programs in European Standards).  She has also certificates and diplomas in Marketing, Public Relations, Quality Assurance Systems and Restoration of Historical Documents and Images. She is currently studying Economics &amp; Management in Tourism - expected diploma in</a:t>
                      </a:r>
                      <a:r>
                        <a:rPr lang="en-US" sz="800" baseline="0" dirty="0" smtClean="0">
                          <a:effectLst/>
                        </a:rPr>
                        <a:t> </a:t>
                      </a:r>
                      <a:r>
                        <a:rPr lang="en-US" sz="800" dirty="0" smtClean="0">
                          <a:effectLst/>
                        </a:rPr>
                        <a:t>2015.  She has lived in Cyprus, USA and Canada and she has worked as Marketing Manager, Sales Manager, Marketing &amp; Creative Director in several companies. </a:t>
                      </a:r>
                    </a:p>
                  </a:txBody>
                  <a:tcPr>
                    <a:solidFill>
                      <a:schemeClr val="tx1">
                        <a:lumMod val="95000"/>
                      </a:schemeClr>
                    </a:solidFill>
                  </a:tcPr>
                </a:tc>
              </a:tr>
              <a:tr h="222883">
                <a:tc>
                  <a:txBody>
                    <a:bodyPr/>
                    <a:lstStyle/>
                    <a:p>
                      <a:r>
                        <a:rPr lang="en-US" sz="800" b="1" dirty="0" smtClean="0"/>
                        <a:t>Nico Michael </a:t>
                      </a:r>
                      <a:r>
                        <a:rPr lang="en-US" sz="800" dirty="0" smtClean="0"/>
                        <a:t>lives in South Africa.</a:t>
                      </a:r>
                      <a:r>
                        <a:rPr lang="en-US" sz="800" baseline="0" dirty="0" smtClean="0"/>
                        <a:t> He is an IT </a:t>
                      </a:r>
                      <a:r>
                        <a:rPr lang="en-US" sz="800" dirty="0" smtClean="0"/>
                        <a:t>professional with extended knowledge on website operations,</a:t>
                      </a:r>
                      <a:r>
                        <a:rPr lang="en-US" sz="800" baseline="0" dirty="0" smtClean="0"/>
                        <a:t> security and control. </a:t>
                      </a:r>
                      <a:endParaRPr lang="en-US" sz="800" dirty="0"/>
                    </a:p>
                  </a:txBody>
                  <a:tcPr/>
                </a:tc>
              </a:tr>
              <a:tr h="550405">
                <a:tc>
                  <a:txBody>
                    <a:bodyPr/>
                    <a:lstStyle/>
                    <a:p>
                      <a:r>
                        <a:rPr lang="en-US" sz="800" b="1" dirty="0" err="1" smtClean="0">
                          <a:effectLst/>
                        </a:rPr>
                        <a:t>Marios</a:t>
                      </a:r>
                      <a:r>
                        <a:rPr lang="en-US" sz="800" b="1" dirty="0" smtClean="0">
                          <a:effectLst/>
                        </a:rPr>
                        <a:t> Chinas </a:t>
                      </a:r>
                      <a:r>
                        <a:rPr lang="en-US" sz="800" dirty="0" smtClean="0">
                          <a:effectLst/>
                        </a:rPr>
                        <a:t>(pronounced Shinas) was born in the UK and during his childhood lived in the UK, Greece, and Cyprus.  After completing his military service he continued his studies gaining a Bachelor in Business Administration and a Masters in Corporate Strategy and Governance.  Mario then embarked on a career in Banking, initially in the UK before moving to Cyprus.  A strong believer in continuous learning, he has also qualified as an accountant and more recently concluded an MBA.  Mario has been an active volunteer from his teenage years, especially regarding the Cyprus problem. </a:t>
                      </a:r>
                      <a:endParaRPr lang="en-US" sz="800" dirty="0"/>
                    </a:p>
                  </a:txBody>
                  <a:tcPr>
                    <a:solidFill>
                      <a:schemeClr val="tx1">
                        <a:lumMod val="95000"/>
                      </a:schemeClr>
                    </a:solidFill>
                  </a:tcPr>
                </a:tc>
              </a:tr>
              <a:tr h="434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dirty="0" smtClean="0">
                          <a:effectLst/>
                        </a:rPr>
                        <a:t>Terry Dritsas </a:t>
                      </a:r>
                      <a:r>
                        <a:rPr lang="en-US" sz="800" dirty="0" smtClean="0">
                          <a:effectLst/>
                        </a:rPr>
                        <a:t>was born and raised in </a:t>
                      </a:r>
                      <a:r>
                        <a:rPr lang="en-US" sz="800" dirty="0" err="1" smtClean="0">
                          <a:effectLst/>
                        </a:rPr>
                        <a:t>Aigion</a:t>
                      </a:r>
                      <a:r>
                        <a:rPr lang="en-US" sz="800" dirty="0" smtClean="0">
                          <a:effectLst/>
                        </a:rPr>
                        <a:t>, </a:t>
                      </a:r>
                      <a:r>
                        <a:rPr lang="en-US" sz="800" dirty="0" err="1" smtClean="0">
                          <a:effectLst/>
                        </a:rPr>
                        <a:t>Achaias</a:t>
                      </a:r>
                      <a:r>
                        <a:rPr lang="en-US" sz="800" dirty="0" smtClean="0">
                          <a:effectLst/>
                        </a:rPr>
                        <a:t>, Greece. He served in the armed forces of the Greek army and then he joined the merchant marines as Electrician of a tanker ship. Terry moved to California and expanded his education obtaining a degree in Electrical Engineering, as well as a California contractor’s state license. He worked on numerous projects, from house wiring to Nuclear, Solar, and Electrical Power Plants. Terry is an active participant in the Hellenic community in his area and also participated in the 1</a:t>
                      </a:r>
                      <a:r>
                        <a:rPr lang="en-US" sz="800" baseline="30000" dirty="0" smtClean="0">
                          <a:effectLst/>
                        </a:rPr>
                        <a:t>st</a:t>
                      </a:r>
                      <a:r>
                        <a:rPr lang="en-US" sz="800" dirty="0" smtClean="0">
                          <a:effectLst/>
                        </a:rPr>
                        <a:t> Pan-Hellenic Gathering in Thrace.</a:t>
                      </a:r>
                    </a:p>
                  </a:txBody>
                  <a:tcPr/>
                </a:tc>
              </a:tr>
              <a:tr h="550405">
                <a:tc>
                  <a:txBody>
                    <a:bodyPr/>
                    <a:lstStyle/>
                    <a:p>
                      <a:r>
                        <a:rPr lang="en-US" sz="800" b="1" kern="1200" dirty="0" smtClean="0">
                          <a:solidFill>
                            <a:schemeClr val="dk1"/>
                          </a:solidFill>
                          <a:effectLst/>
                          <a:latin typeface="+mn-lt"/>
                          <a:ea typeface="+mn-ea"/>
                          <a:cs typeface="+mn-cs"/>
                        </a:rPr>
                        <a:t>Gus Stamatis </a:t>
                      </a:r>
                      <a:r>
                        <a:rPr lang="en-US" sz="800" kern="1200" dirty="0" smtClean="0">
                          <a:solidFill>
                            <a:schemeClr val="dk1"/>
                          </a:solidFill>
                          <a:effectLst/>
                          <a:latin typeface="+mn-lt"/>
                          <a:ea typeface="+mn-ea"/>
                          <a:cs typeface="+mn-cs"/>
                        </a:rPr>
                        <a:t>was born and raised in </a:t>
                      </a:r>
                      <a:r>
                        <a:rPr lang="en-US" sz="800" kern="1200" dirty="0" err="1" smtClean="0">
                          <a:solidFill>
                            <a:schemeClr val="dk1"/>
                          </a:solidFill>
                          <a:effectLst/>
                          <a:latin typeface="+mn-lt"/>
                          <a:ea typeface="+mn-ea"/>
                          <a:cs typeface="+mn-cs"/>
                        </a:rPr>
                        <a:t>Agrinio</a:t>
                      </a:r>
                      <a:r>
                        <a:rPr lang="en-US" sz="800" kern="1200" dirty="0" smtClean="0">
                          <a:solidFill>
                            <a:schemeClr val="dk1"/>
                          </a:solidFill>
                          <a:effectLst/>
                          <a:latin typeface="+mn-lt"/>
                          <a:ea typeface="+mn-ea"/>
                          <a:cs typeface="+mn-cs"/>
                        </a:rPr>
                        <a:t>, Greece. In 1988, he moved to the USA where he studied Computer Science at the University of North Carolina in Charlotte. He has worked for many years in the private sector for a number of businesses both in management positions and as an owner. He has been following HEC since its inception. He is one of the original members of the HELLAS LIST dating back in early 90's. He has been involved in the sales of Business-Class Computer Hardware for many years. He is an Information Technology Specialist with background in Web Development and Social Media Technologies.</a:t>
                      </a:r>
                      <a:endParaRPr lang="en-US" sz="800" dirty="0"/>
                    </a:p>
                  </a:txBody>
                  <a:tcPr>
                    <a:solidFill>
                      <a:schemeClr val="tx1">
                        <a:lumMod val="95000"/>
                      </a:schemeClr>
                    </a:solidFill>
                  </a:tcPr>
                </a:tc>
              </a:tr>
              <a:tr h="656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chemeClr val="dk1"/>
                          </a:solidFill>
                          <a:effectLst/>
                          <a:latin typeface="+mn-lt"/>
                          <a:ea typeface="+mn-ea"/>
                          <a:cs typeface="+mn-cs"/>
                        </a:rPr>
                        <a:t>Athanasios D. Sarantopoulos, MBA, PhD </a:t>
                      </a:r>
                      <a:r>
                        <a:rPr lang="en-US" sz="800" dirty="0" smtClean="0">
                          <a:effectLst/>
                        </a:rPr>
                        <a:t>was born and raised </a:t>
                      </a:r>
                      <a:r>
                        <a:rPr lang="en-US" sz="800" kern="1200" dirty="0" smtClean="0">
                          <a:solidFill>
                            <a:schemeClr val="dk1"/>
                          </a:solidFill>
                          <a:effectLst/>
                          <a:latin typeface="+mn-lt"/>
                          <a:ea typeface="+mn-ea"/>
                          <a:cs typeface="+mn-cs"/>
                        </a:rPr>
                        <a:t>in Tripoli, Greece and educated in USA. He is an active member of the Greek community of Diaspora and a strong HEC supporter since the beginning of HEC in 1995. He is an Electrical Engineer with teaching and research experience in Systems Analysis, Simulation, and Control. Designed, implemented, and managed Practical Training Program at Hellenic National Meteorological Service. International nonprofit organizations business consultant. Proficient in Social media for Marketing strategy development. Proven networking, communications, and customer support skills.</a:t>
                      </a:r>
                      <a:r>
                        <a:rPr lang="en-US" sz="800" kern="1200" baseline="0" dirty="0" smtClean="0">
                          <a:solidFill>
                            <a:schemeClr val="dk1"/>
                          </a:solidFill>
                          <a:effectLst/>
                          <a:latin typeface="+mn-lt"/>
                          <a:ea typeface="+mn-ea"/>
                          <a:cs typeface="+mn-cs"/>
                        </a:rPr>
                        <a:t> </a:t>
                      </a:r>
                      <a:endParaRPr lang="en-US" sz="800" b="1"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631688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3600" dirty="0" smtClean="0"/>
              <a:t>Summary</a:t>
            </a:r>
          </a:p>
        </p:txBody>
      </p:sp>
      <p:sp>
        <p:nvSpPr>
          <p:cNvPr id="7" name="Rectangle 3"/>
          <p:cNvSpPr>
            <a:spLocks noGrp="1" noChangeArrowheads="1"/>
          </p:cNvSpPr>
          <p:nvPr>
            <p:ph type="body" sz="half" idx="1"/>
          </p:nvPr>
        </p:nvSpPr>
        <p:spPr>
          <a:xfrm>
            <a:off x="381000" y="2319884"/>
            <a:ext cx="7772400" cy="3124200"/>
          </a:xfrm>
        </p:spPr>
        <p:txBody>
          <a:bodyPr/>
          <a:lstStyle/>
          <a:p>
            <a:pPr marL="547688" indent="-547688" eaLnBrk="1" hangingPunct="1">
              <a:lnSpc>
                <a:spcPct val="80000"/>
              </a:lnSpc>
              <a:defRPr/>
            </a:pPr>
            <a:endParaRPr lang="en-GB" sz="1000" dirty="0" smtClean="0"/>
          </a:p>
          <a:p>
            <a:pPr algn="ctr" eaLnBrk="1" hangingPunct="1">
              <a:buFont typeface="Wingdings" panose="05000000000000000000" pitchFamily="2" charset="2"/>
              <a:buChar char="Ø"/>
              <a:defRPr/>
            </a:pPr>
            <a:r>
              <a:rPr lang="en-GB" sz="2000" dirty="0" smtClean="0"/>
              <a:t>Our </a:t>
            </a:r>
            <a:r>
              <a:rPr lang="en-GB" sz="2000" dirty="0"/>
              <a:t>vision, mission and purpose </a:t>
            </a:r>
          </a:p>
          <a:p>
            <a:pPr algn="ctr" eaLnBrk="1" hangingPunct="1">
              <a:buFont typeface="Wingdings" panose="05000000000000000000" pitchFamily="2" charset="2"/>
              <a:buChar char="Ø"/>
              <a:defRPr/>
            </a:pPr>
            <a:r>
              <a:rPr lang="en-GB" sz="2000" dirty="0" smtClean="0"/>
              <a:t>Driving towards our vision</a:t>
            </a:r>
          </a:p>
          <a:p>
            <a:pPr algn="ctr" eaLnBrk="1" hangingPunct="1">
              <a:buFont typeface="Wingdings" panose="05000000000000000000" pitchFamily="2" charset="2"/>
              <a:buChar char="Ø"/>
              <a:defRPr/>
            </a:pPr>
            <a:r>
              <a:rPr lang="en-GB" sz="2000" dirty="0" smtClean="0"/>
              <a:t>Strategy and execution</a:t>
            </a:r>
          </a:p>
          <a:p>
            <a:pPr algn="ctr" eaLnBrk="1" hangingPunct="1">
              <a:buFont typeface="Wingdings" panose="05000000000000000000" pitchFamily="2" charset="2"/>
              <a:buChar char="Ø"/>
              <a:defRPr/>
            </a:pPr>
            <a:r>
              <a:rPr lang="en-GB" sz="2000" dirty="0"/>
              <a:t>HEC Structure</a:t>
            </a:r>
          </a:p>
          <a:p>
            <a:pPr algn="ctr" eaLnBrk="1" hangingPunct="1">
              <a:buFont typeface="Wingdings" panose="05000000000000000000" pitchFamily="2" charset="2"/>
              <a:buChar char="Ø"/>
              <a:defRPr/>
            </a:pPr>
            <a:r>
              <a:rPr lang="en-GB" sz="2000" dirty="0" smtClean="0"/>
              <a:t>How we work</a:t>
            </a:r>
          </a:p>
          <a:p>
            <a:pPr algn="ctr" eaLnBrk="1" hangingPunct="1">
              <a:buFont typeface="Wingdings" panose="05000000000000000000" pitchFamily="2" charset="2"/>
              <a:buChar char="Ø"/>
              <a:defRPr/>
            </a:pPr>
            <a:r>
              <a:rPr lang="en-GB" sz="2000" dirty="0" smtClean="0"/>
              <a:t>What we do</a:t>
            </a:r>
          </a:p>
          <a:p>
            <a:pPr algn="ctr" eaLnBrk="1" hangingPunct="1">
              <a:buFont typeface="Wingdings" panose="05000000000000000000" pitchFamily="2" charset="2"/>
              <a:buChar char="Ø"/>
              <a:defRPr/>
            </a:pPr>
            <a:r>
              <a:rPr lang="en-GB" sz="2000" dirty="0" smtClean="0"/>
              <a:t>Who we are</a:t>
            </a:r>
          </a:p>
          <a:p>
            <a:pPr algn="ctr" eaLnBrk="1" hangingPunct="1">
              <a:buFont typeface="Wingdings" panose="05000000000000000000" pitchFamily="2" charset="2"/>
              <a:buChar char="Ø"/>
              <a:defRPr/>
            </a:pPr>
            <a:r>
              <a:rPr lang="en-GB" sz="2000" dirty="0" smtClean="0"/>
              <a:t>HEC Executive Council (EC)</a:t>
            </a:r>
          </a:p>
          <a:p>
            <a:pPr algn="ctr" eaLnBrk="1" hangingPunct="1">
              <a:lnSpc>
                <a:spcPct val="80000"/>
              </a:lnSpc>
              <a:buFont typeface="Wingdings" panose="05000000000000000000" pitchFamily="2" charset="2"/>
              <a:buChar char="Ø"/>
              <a:defRPr/>
            </a:pPr>
            <a:endParaRPr lang="en-GB" sz="800" dirty="0" smtClean="0"/>
          </a:p>
          <a:p>
            <a:pPr marL="547688" indent="-547688" eaLnBrk="1" hangingPunct="1">
              <a:lnSpc>
                <a:spcPct val="80000"/>
              </a:lnSpc>
              <a:defRPr/>
            </a:pPr>
            <a:endParaRPr lang="en-US" sz="2000" dirty="0" smtClean="0"/>
          </a:p>
        </p:txBody>
      </p:sp>
      <p:sp>
        <p:nvSpPr>
          <p:cNvPr id="5" name="Footer Placeholder 5"/>
          <p:cNvSpPr>
            <a:spLocks noGrp="1"/>
          </p:cNvSpPr>
          <p:nvPr>
            <p:ph type="ftr" sz="quarter" idx="11"/>
          </p:nvPr>
        </p:nvSpPr>
        <p:spPr>
          <a:xfrm>
            <a:off x="2362200" y="6245225"/>
            <a:ext cx="4191000" cy="476250"/>
          </a:xfrm>
        </p:spPr>
        <p:txBody>
          <a:bodyPr/>
          <a:lstStyle/>
          <a:p>
            <a:pPr>
              <a:defRPr/>
            </a:pPr>
            <a:r>
              <a:rPr lang="en-US" sz="1200" dirty="0">
                <a:effectLst/>
              </a:rPr>
              <a:t>Hellenic Electronic Center – www.greece.org</a:t>
            </a:r>
          </a:p>
        </p:txBody>
      </p:sp>
      <p:sp>
        <p:nvSpPr>
          <p:cNvPr id="6" name="Slide Number Placeholder 6"/>
          <p:cNvSpPr>
            <a:spLocks noGrp="1"/>
          </p:cNvSpPr>
          <p:nvPr>
            <p:ph type="sldNum" sz="quarter" idx="12"/>
          </p:nvPr>
        </p:nvSpPr>
        <p:spPr/>
        <p:txBody>
          <a:bodyPr/>
          <a:lstStyle/>
          <a:p>
            <a:pPr>
              <a:defRPr/>
            </a:pPr>
            <a:fld id="{59EB7464-2193-4482-B9CF-6246553CE304}" type="slidenum">
              <a:rPr lang="en-US"/>
              <a:pPr>
                <a:defRPr/>
              </a:pPr>
              <a:t>2</a:t>
            </a:fld>
            <a:endParaRPr lang="en-US" dirty="0"/>
          </a:p>
        </p:txBody>
      </p:sp>
      <p:cxnSp>
        <p:nvCxnSpPr>
          <p:cNvPr id="9" name="Straight Connector 8"/>
          <p:cNvCxnSpPr/>
          <p:nvPr/>
        </p:nvCxnSpPr>
        <p:spPr bwMode="auto">
          <a:xfrm>
            <a:off x="1524001" y="2286000"/>
            <a:ext cx="5867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 name="TextBox 1"/>
          <p:cNvSpPr txBox="1"/>
          <p:nvPr/>
        </p:nvSpPr>
        <p:spPr>
          <a:xfrm>
            <a:off x="1066801" y="1255938"/>
            <a:ext cx="6781800" cy="1034129"/>
          </a:xfrm>
          <a:prstGeom prst="rect">
            <a:avLst/>
          </a:prstGeom>
          <a:noFill/>
        </p:spPr>
        <p:txBody>
          <a:bodyPr wrap="square" rtlCol="0">
            <a:spAutoFit/>
          </a:bodyPr>
          <a:lstStyle/>
          <a:p>
            <a:pPr marL="547688" indent="-547688" algn="ctr" eaLnBrk="1" hangingPunct="1">
              <a:lnSpc>
                <a:spcPct val="80000"/>
              </a:lnSpc>
              <a:buFont typeface="Wingdings" pitchFamily="2" charset="2"/>
              <a:buNone/>
              <a:defRPr/>
            </a:pPr>
            <a:r>
              <a:rPr lang="en-GB" dirty="0"/>
              <a:t>The purpose of this presentation is to inform our audience </a:t>
            </a:r>
          </a:p>
          <a:p>
            <a:pPr marL="547688" indent="-547688" algn="ctr" eaLnBrk="1" hangingPunct="1">
              <a:lnSpc>
                <a:spcPct val="80000"/>
              </a:lnSpc>
              <a:buFont typeface="Wingdings" pitchFamily="2" charset="2"/>
              <a:buNone/>
              <a:defRPr/>
            </a:pPr>
            <a:r>
              <a:rPr lang="en-GB" dirty="0"/>
              <a:t>about our non-profit </a:t>
            </a:r>
            <a:r>
              <a:rPr lang="en-GB" dirty="0" smtClean="0"/>
              <a:t>organization, its </a:t>
            </a:r>
            <a:r>
              <a:rPr lang="en-GB" dirty="0"/>
              <a:t>current status and </a:t>
            </a:r>
            <a:r>
              <a:rPr lang="en-GB" dirty="0" smtClean="0"/>
              <a:t/>
            </a:r>
            <a:br>
              <a:rPr lang="en-GB" dirty="0" smtClean="0"/>
            </a:br>
            <a:r>
              <a:rPr lang="en-GB" dirty="0" smtClean="0"/>
              <a:t>strategic </a:t>
            </a:r>
            <a:r>
              <a:rPr lang="en-GB" dirty="0"/>
              <a:t>plans for the future</a:t>
            </a:r>
          </a:p>
          <a:p>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228600"/>
            <a:ext cx="7000461" cy="685800"/>
          </a:xfrm>
        </p:spPr>
        <p:txBody>
          <a:bodyPr/>
          <a:lstStyle/>
          <a:p>
            <a:r>
              <a:rPr lang="en-US" sz="3600" dirty="0" smtClean="0"/>
              <a:t>Our Vision, Mission and Purpose</a:t>
            </a:r>
            <a:endParaRPr lang="en-US" sz="3600" dirty="0"/>
          </a:p>
        </p:txBody>
      </p:sp>
      <p:sp>
        <p:nvSpPr>
          <p:cNvPr id="4" name="Footer Placeholder 3"/>
          <p:cNvSpPr>
            <a:spLocks noGrp="1"/>
          </p:cNvSpPr>
          <p:nvPr>
            <p:ph type="ftr" sz="quarter" idx="11"/>
          </p:nvPr>
        </p:nvSpPr>
        <p:spPr>
          <a:xfrm>
            <a:off x="2590800" y="6245225"/>
            <a:ext cx="42672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3</a:t>
            </a:fld>
            <a:endParaRPr lang="en-US" dirty="0"/>
          </a:p>
        </p:txBody>
      </p:sp>
      <p:sp>
        <p:nvSpPr>
          <p:cNvPr id="15" name="Rectangle 14"/>
          <p:cNvSpPr/>
          <p:nvPr/>
        </p:nvSpPr>
        <p:spPr bwMode="auto">
          <a:xfrm>
            <a:off x="533400" y="1524000"/>
            <a:ext cx="8077200" cy="4572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cs typeface="Arial" charset="0"/>
              </a:rPr>
              <a:t>Vision</a:t>
            </a:r>
          </a:p>
        </p:txBody>
      </p:sp>
      <p:sp>
        <p:nvSpPr>
          <p:cNvPr id="17" name="Rectangle 16"/>
          <p:cNvSpPr/>
          <p:nvPr/>
        </p:nvSpPr>
        <p:spPr bwMode="auto">
          <a:xfrm>
            <a:off x="523461" y="3352800"/>
            <a:ext cx="8077200" cy="4572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outerShdw blurRad="38100" dist="38100" dir="2700000" algn="tl">
                    <a:srgbClr val="000000">
                      <a:alpha val="43137"/>
                    </a:srgbClr>
                  </a:outerShdw>
                </a:effectLst>
                <a:cs typeface="Arial" charset="0"/>
              </a:rPr>
              <a:t>Mission and Purpose</a:t>
            </a:r>
          </a:p>
        </p:txBody>
      </p:sp>
      <p:sp>
        <p:nvSpPr>
          <p:cNvPr id="9" name="Rectangle 8"/>
          <p:cNvSpPr/>
          <p:nvPr/>
        </p:nvSpPr>
        <p:spPr bwMode="auto">
          <a:xfrm>
            <a:off x="523461" y="2133600"/>
            <a:ext cx="8077200" cy="762000"/>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r>
              <a:rPr lang="en-US" sz="1600" dirty="0">
                <a:solidFill>
                  <a:schemeClr val="tx1"/>
                </a:solidFill>
                <a:cs typeface="Arial" charset="0"/>
              </a:rPr>
              <a:t>Our vision is </a:t>
            </a:r>
            <a:r>
              <a:rPr lang="en-GB" sz="1600" dirty="0">
                <a:solidFill>
                  <a:schemeClr val="tx1"/>
                </a:solidFill>
                <a:cs typeface="Arial" charset="0"/>
              </a:rPr>
              <a:t>to promote Hellenic culture and establish a network among Hellenes, Philhellenes, and Hellenic organizations around the world. </a:t>
            </a:r>
            <a:endParaRPr lang="en-US" sz="1600" dirty="0">
              <a:solidFill>
                <a:schemeClr val="tx1"/>
              </a:solidFill>
              <a:cs typeface="Arial" charset="0"/>
            </a:endParaRPr>
          </a:p>
        </p:txBody>
      </p:sp>
      <p:sp>
        <p:nvSpPr>
          <p:cNvPr id="10" name="Rectangle 9"/>
          <p:cNvSpPr/>
          <p:nvPr/>
        </p:nvSpPr>
        <p:spPr bwMode="auto">
          <a:xfrm>
            <a:off x="566530" y="3962400"/>
            <a:ext cx="8077200" cy="1371600"/>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r>
              <a:rPr lang="en-US" sz="1600" dirty="0">
                <a:solidFill>
                  <a:schemeClr val="tx1"/>
                </a:solidFill>
                <a:cs typeface="Arial" charset="0"/>
              </a:rPr>
              <a:t>Our mission is to</a:t>
            </a:r>
            <a:r>
              <a:rPr lang="en-GB" sz="1600" dirty="0">
                <a:solidFill>
                  <a:schemeClr val="tx1"/>
                </a:solidFill>
                <a:cs typeface="Arial" charset="0"/>
              </a:rPr>
              <a:t> establish a sound, well organized, useful, and highly visible presence of Hellenism on the </a:t>
            </a:r>
            <a:r>
              <a:rPr lang="en-GB" sz="1600" dirty="0" smtClean="0">
                <a:solidFill>
                  <a:schemeClr val="tx1"/>
                </a:solidFill>
                <a:cs typeface="Arial" charset="0"/>
              </a:rPr>
              <a:t>Internet, providing the </a:t>
            </a:r>
            <a:r>
              <a:rPr lang="en-GB" sz="1600" dirty="0">
                <a:solidFill>
                  <a:schemeClr val="tx1"/>
                </a:solidFill>
                <a:cs typeface="Arial" charset="0"/>
              </a:rPr>
              <a:t>means </a:t>
            </a:r>
            <a:r>
              <a:rPr lang="en-GB" sz="1600" dirty="0" smtClean="0">
                <a:solidFill>
                  <a:schemeClr val="tx1"/>
                </a:solidFill>
                <a:cs typeface="Arial" charset="0"/>
              </a:rPr>
              <a:t>to disseminate </a:t>
            </a:r>
            <a:r>
              <a:rPr lang="en-GB" sz="1600" dirty="0">
                <a:solidFill>
                  <a:schemeClr val="tx1"/>
                </a:solidFill>
                <a:cs typeface="Arial" charset="0"/>
              </a:rPr>
              <a:t>information about Hellenism </a:t>
            </a:r>
            <a:r>
              <a:rPr lang="en-GB" sz="1600" dirty="0" smtClean="0">
                <a:solidFill>
                  <a:schemeClr val="tx1"/>
                </a:solidFill>
                <a:cs typeface="Arial" charset="0"/>
              </a:rPr>
              <a:t>and make available free </a:t>
            </a:r>
            <a:r>
              <a:rPr lang="en-GB" sz="1600" dirty="0">
                <a:solidFill>
                  <a:schemeClr val="tx1"/>
                </a:solidFill>
                <a:cs typeface="Arial" charset="0"/>
              </a:rPr>
              <a:t>Electronic services </a:t>
            </a:r>
            <a:r>
              <a:rPr lang="en-GB" sz="1600" dirty="0" smtClean="0">
                <a:solidFill>
                  <a:schemeClr val="tx1"/>
                </a:solidFill>
                <a:cs typeface="Arial" charset="0"/>
              </a:rPr>
              <a:t>to other </a:t>
            </a:r>
            <a:r>
              <a:rPr lang="en-GB" sz="1600" dirty="0">
                <a:solidFill>
                  <a:schemeClr val="tx1"/>
                </a:solidFill>
                <a:cs typeface="Arial" charset="0"/>
              </a:rPr>
              <a:t>Hellenic non-profit </a:t>
            </a:r>
            <a:r>
              <a:rPr lang="en-GB" sz="1600" dirty="0" smtClean="0">
                <a:solidFill>
                  <a:schemeClr val="tx1"/>
                </a:solidFill>
                <a:cs typeface="Arial" charset="0"/>
              </a:rPr>
              <a:t>organizations and projects </a:t>
            </a:r>
            <a:r>
              <a:rPr lang="en-GB" sz="1600" dirty="0">
                <a:solidFill>
                  <a:schemeClr val="tx1"/>
                </a:solidFill>
                <a:cs typeface="Arial" charset="0"/>
              </a:rPr>
              <a:t>focusing on cultural and education aspects.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010400" cy="685800"/>
          </a:xfrm>
        </p:spPr>
        <p:txBody>
          <a:bodyPr/>
          <a:lstStyle/>
          <a:p>
            <a:r>
              <a:rPr lang="en-US" sz="3600" dirty="0" smtClean="0"/>
              <a:t>Driving towards our vision</a:t>
            </a:r>
            <a:endParaRPr lang="en-US" sz="3600" dirty="0"/>
          </a:p>
        </p:txBody>
      </p:sp>
      <p:sp>
        <p:nvSpPr>
          <p:cNvPr id="4" name="Footer Placeholder 3"/>
          <p:cNvSpPr>
            <a:spLocks noGrp="1"/>
          </p:cNvSpPr>
          <p:nvPr>
            <p:ph type="ftr" sz="quarter" idx="11"/>
          </p:nvPr>
        </p:nvSpPr>
        <p:spPr>
          <a:xfrm>
            <a:off x="2514600" y="6245225"/>
            <a:ext cx="3886200" cy="476250"/>
          </a:xfrm>
        </p:spPr>
        <p:txBody>
          <a:bodyPr/>
          <a:lstStyle/>
          <a:p>
            <a:pPr>
              <a:defRPr/>
            </a:pPr>
            <a:r>
              <a:rPr lang="en-US" sz="1200" dirty="0">
                <a:effectLst/>
              </a:rPr>
              <a:t>Hellenic Electronic Center – www.greece.org</a:t>
            </a: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4</a:t>
            </a:fld>
            <a:endParaRPr lang="en-US" dirty="0"/>
          </a:p>
        </p:txBody>
      </p:sp>
      <p:sp>
        <p:nvSpPr>
          <p:cNvPr id="18" name="Rectangle 17"/>
          <p:cNvSpPr/>
          <p:nvPr/>
        </p:nvSpPr>
        <p:spPr bwMode="auto">
          <a:xfrm>
            <a:off x="740465" y="1133061"/>
            <a:ext cx="8077200" cy="4572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Strategy drivers for our leadership</a:t>
            </a:r>
          </a:p>
        </p:txBody>
      </p:sp>
      <p:sp>
        <p:nvSpPr>
          <p:cNvPr id="19" name="Rectangle 18"/>
          <p:cNvSpPr/>
          <p:nvPr/>
        </p:nvSpPr>
        <p:spPr bwMode="auto">
          <a:xfrm>
            <a:off x="740465" y="1736035"/>
            <a:ext cx="8077200" cy="609600"/>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kumimoji="0" lang="en-US" sz="1600" b="1" i="0" u="none" strike="noStrike" cap="none" normalizeH="0" baseline="0" dirty="0" smtClean="0">
                <a:ln>
                  <a:noFill/>
                </a:ln>
                <a:solidFill>
                  <a:schemeClr val="tx1"/>
                </a:solidFill>
                <a:effectLst>
                  <a:outerShdw blurRad="38100" dist="38100" dir="2700000" algn="tl">
                    <a:srgbClr val="000000">
                      <a:alpha val="43137"/>
                    </a:srgbClr>
                  </a:outerShdw>
                </a:effectLst>
                <a:cs typeface="Arial" charset="0"/>
              </a:rPr>
              <a:t>Win the hearts and trust </a:t>
            </a:r>
            <a:r>
              <a:rPr kumimoji="0" lang="en-US" sz="1600" b="0" i="0" u="none" strike="noStrike" cap="none" normalizeH="0" baseline="0" dirty="0" smtClean="0">
                <a:ln>
                  <a:noFill/>
                </a:ln>
                <a:solidFill>
                  <a:schemeClr val="tx1"/>
                </a:solidFill>
                <a:effectLst/>
                <a:latin typeface="Arial" charset="0"/>
                <a:cs typeface="Arial" charset="0"/>
              </a:rPr>
              <a:t>of </a:t>
            </a:r>
            <a:r>
              <a:rPr lang="en-GB" sz="1600" dirty="0" smtClean="0">
                <a:solidFill>
                  <a:schemeClr val="tx1"/>
                </a:solidFill>
              </a:rPr>
              <a:t>Hellenes and Philhellenes, making HEC a point of reference for internet based promotion of Hellenic culture and communication. </a:t>
            </a:r>
            <a:endParaRPr kumimoji="0" lang="en-US" sz="1600" b="0" i="0" u="none" strike="noStrike" cap="none" normalizeH="0" baseline="0" dirty="0" smtClean="0">
              <a:ln>
                <a:noFill/>
              </a:ln>
              <a:solidFill>
                <a:schemeClr val="tx1"/>
              </a:solidFill>
              <a:effectLst/>
              <a:latin typeface="Arial" charset="0"/>
              <a:cs typeface="Arial" charset="0"/>
            </a:endParaRPr>
          </a:p>
        </p:txBody>
      </p:sp>
      <p:sp>
        <p:nvSpPr>
          <p:cNvPr id="20" name="Rectangle 19"/>
          <p:cNvSpPr/>
          <p:nvPr/>
        </p:nvSpPr>
        <p:spPr bwMode="auto">
          <a:xfrm>
            <a:off x="750404" y="2481470"/>
            <a:ext cx="8077200" cy="1828800"/>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en-US" sz="1600" b="1" dirty="0" smtClean="0">
                <a:effectLst>
                  <a:outerShdw blurRad="38100" dist="38100" dir="2700000" algn="tl">
                    <a:srgbClr val="000000">
                      <a:alpha val="43137"/>
                    </a:srgbClr>
                  </a:outerShdw>
                </a:effectLst>
              </a:rPr>
              <a:t>Focus on our basic services</a:t>
            </a:r>
            <a:r>
              <a:rPr lang="en-US" sz="1600" dirty="0" smtClean="0"/>
              <a:t>, which are to:</a:t>
            </a:r>
          </a:p>
          <a:p>
            <a:pPr marL="285750" indent="-285750" eaLnBrk="0" hangingPunct="0">
              <a:buFont typeface="Courier New" panose="02070309020205020404" pitchFamily="49" charset="0"/>
              <a:buChar char="o"/>
            </a:pPr>
            <a:r>
              <a:rPr lang="en-GB" sz="1600" dirty="0" smtClean="0"/>
              <a:t>Support projects promoting Hellenic culture and civilization</a:t>
            </a:r>
          </a:p>
          <a:p>
            <a:pPr marL="285750" indent="-285750">
              <a:buFont typeface="Courier New" panose="02070309020205020404" pitchFamily="49" charset="0"/>
              <a:buChar char="o"/>
            </a:pPr>
            <a:r>
              <a:rPr lang="en-GB" sz="1600" dirty="0" smtClean="0"/>
              <a:t>Compile archives of internet sources pertinent to the Hellenic culture and civilization </a:t>
            </a:r>
          </a:p>
          <a:p>
            <a:pPr marL="285750" indent="-285750">
              <a:buFont typeface="Courier New" panose="02070309020205020404" pitchFamily="49" charset="0"/>
              <a:buChar char="o"/>
            </a:pPr>
            <a:r>
              <a:rPr lang="en-GB" sz="1600" dirty="0"/>
              <a:t>S</a:t>
            </a:r>
            <a:r>
              <a:rPr lang="en-GB" sz="1600" dirty="0" smtClean="0"/>
              <a:t>erve as a communication node for Hellenes throughout the world</a:t>
            </a:r>
          </a:p>
          <a:p>
            <a:pPr marL="285750" indent="-285750">
              <a:buFont typeface="Courier New" panose="02070309020205020404" pitchFamily="49" charset="0"/>
              <a:buChar char="o"/>
            </a:pPr>
            <a:r>
              <a:rPr lang="en-GB" sz="1600" dirty="0"/>
              <a:t>P</a:t>
            </a:r>
            <a:r>
              <a:rPr lang="en-GB" sz="1600" dirty="0" smtClean="0"/>
              <a:t>rovide a "home" in the Internet for the development of relevant cultural projects </a:t>
            </a:r>
          </a:p>
          <a:p>
            <a:pPr marL="285750" indent="-285750">
              <a:buFont typeface="Courier New" panose="02070309020205020404" pitchFamily="49" charset="0"/>
              <a:buChar char="o"/>
            </a:pPr>
            <a:r>
              <a:rPr lang="en-GB" sz="1600" dirty="0"/>
              <a:t>A</a:t>
            </a:r>
            <a:r>
              <a:rPr lang="en-GB" sz="1600" dirty="0" smtClean="0"/>
              <a:t>ct as a link between Greece and the Diaspora through discussion mailing lists</a:t>
            </a:r>
          </a:p>
          <a:p>
            <a:pPr marL="285750" indent="-285750">
              <a:buFont typeface="Courier New" panose="02070309020205020404" pitchFamily="49" charset="0"/>
              <a:buChar char="o"/>
            </a:pPr>
            <a:r>
              <a:rPr lang="en-GB" sz="1600" dirty="0"/>
              <a:t>S</a:t>
            </a:r>
            <a:r>
              <a:rPr lang="en-GB" sz="1600" dirty="0" smtClean="0"/>
              <a:t>erve as a universal electronic gateway to Greece. </a:t>
            </a:r>
          </a:p>
          <a:p>
            <a:pPr eaLnBrk="0" hangingPunct="0"/>
            <a:endParaRPr lang="en-US" sz="1600" dirty="0" smtClean="0">
              <a:solidFill>
                <a:schemeClr val="bg1"/>
              </a:solidFill>
            </a:endParaRPr>
          </a:p>
        </p:txBody>
      </p:sp>
      <p:sp>
        <p:nvSpPr>
          <p:cNvPr id="21" name="Rectangle 20"/>
          <p:cNvSpPr/>
          <p:nvPr/>
        </p:nvSpPr>
        <p:spPr bwMode="auto">
          <a:xfrm>
            <a:off x="740465" y="4406348"/>
            <a:ext cx="8077200" cy="609600"/>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defTabSz="914400" eaLnBrk="0" latinLnBrk="0" hangingPunct="0">
              <a:lnSpc>
                <a:spcPct val="100000"/>
              </a:lnSpc>
              <a:buClrTx/>
              <a:buSzTx/>
              <a:buFontTx/>
              <a:buNone/>
              <a:tabLst/>
            </a:pPr>
            <a:r>
              <a:rPr lang="en-US" sz="1600" b="1" dirty="0" smtClean="0">
                <a:effectLst>
                  <a:outerShdw blurRad="38100" dist="38100" dir="2700000" algn="tl">
                    <a:srgbClr val="000000">
                      <a:alpha val="43137"/>
                    </a:srgbClr>
                  </a:outerShdw>
                </a:effectLst>
              </a:rPr>
              <a:t>Expand our presence </a:t>
            </a:r>
            <a:r>
              <a:rPr lang="en-US" sz="1600" dirty="0" smtClean="0"/>
              <a:t>on the Social Media, keeping up to date with the trends and preferences of our members and the public in general.</a:t>
            </a:r>
          </a:p>
        </p:txBody>
      </p:sp>
      <p:sp>
        <p:nvSpPr>
          <p:cNvPr id="22" name="Rectangle 21"/>
          <p:cNvSpPr/>
          <p:nvPr/>
        </p:nvSpPr>
        <p:spPr bwMode="auto">
          <a:xfrm>
            <a:off x="717274" y="5128591"/>
            <a:ext cx="8077200" cy="599661"/>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en-US" sz="1600" b="1" dirty="0" smtClean="0">
                <a:effectLst>
                  <a:outerShdw blurRad="38100" dist="38100" dir="2700000" algn="tl">
                    <a:srgbClr val="000000">
                      <a:alpha val="43137"/>
                    </a:srgbClr>
                  </a:outerShdw>
                </a:effectLst>
              </a:rPr>
              <a:t>Widen our Membership </a:t>
            </a:r>
            <a:r>
              <a:rPr lang="en-US" sz="1600" b="1" dirty="0" smtClean="0"/>
              <a:t>base </a:t>
            </a:r>
            <a:r>
              <a:rPr lang="en-US" sz="1600" dirty="0" smtClean="0"/>
              <a:t>so as to increase our volunteer pool and the donations which fund our projects.</a:t>
            </a:r>
          </a:p>
        </p:txBody>
      </p:sp>
      <p:sp>
        <p:nvSpPr>
          <p:cNvPr id="3" name="Right Arrow 2"/>
          <p:cNvSpPr/>
          <p:nvPr/>
        </p:nvSpPr>
        <p:spPr bwMode="auto">
          <a:xfrm>
            <a:off x="369404" y="1828800"/>
            <a:ext cx="381000" cy="609600"/>
          </a:xfrm>
          <a:prstGeom prst="right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1" name="Right Arrow 10"/>
          <p:cNvSpPr/>
          <p:nvPr/>
        </p:nvSpPr>
        <p:spPr bwMode="auto">
          <a:xfrm>
            <a:off x="369404" y="3048000"/>
            <a:ext cx="381000" cy="609600"/>
          </a:xfrm>
          <a:prstGeom prst="right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2" name="Right Arrow 11"/>
          <p:cNvSpPr/>
          <p:nvPr/>
        </p:nvSpPr>
        <p:spPr bwMode="auto">
          <a:xfrm>
            <a:off x="369404" y="4343400"/>
            <a:ext cx="381000" cy="609600"/>
          </a:xfrm>
          <a:prstGeom prst="right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3" name="Right Arrow 12"/>
          <p:cNvSpPr/>
          <p:nvPr/>
        </p:nvSpPr>
        <p:spPr bwMode="auto">
          <a:xfrm>
            <a:off x="336274" y="5045765"/>
            <a:ext cx="381000" cy="609600"/>
          </a:xfrm>
          <a:prstGeom prst="right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4" name="Rectangle 13"/>
          <p:cNvSpPr/>
          <p:nvPr/>
        </p:nvSpPr>
        <p:spPr bwMode="auto">
          <a:xfrm>
            <a:off x="717274" y="5862430"/>
            <a:ext cx="8077200" cy="321365"/>
          </a:xfrm>
          <a:prstGeom prst="rect">
            <a:avLst/>
          </a:prstGeom>
          <a:solidFill>
            <a:schemeClr val="accent2"/>
          </a:solidFill>
          <a:ln>
            <a:headEnd type="none" w="med" len="med"/>
            <a:tailEnd type="none" w="med" len="med"/>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en-US" sz="1600" b="1" dirty="0" smtClean="0">
                <a:effectLst>
                  <a:outerShdw blurRad="38100" dist="38100" dir="2700000" algn="tl">
                    <a:srgbClr val="000000">
                      <a:alpha val="43137"/>
                    </a:srgbClr>
                  </a:outerShdw>
                </a:effectLst>
              </a:rPr>
              <a:t>Institute s Scholarship Program </a:t>
            </a:r>
            <a:r>
              <a:rPr lang="en-US" sz="1600" dirty="0" smtClean="0">
                <a:effectLst>
                  <a:outerShdw blurRad="38100" dist="38100" dir="2700000" algn="tl">
                    <a:srgbClr val="000000">
                      <a:alpha val="43137"/>
                    </a:srgbClr>
                  </a:outerShdw>
                </a:effectLst>
              </a:rPr>
              <a:t>for students who excel in Hellenic studies.</a:t>
            </a:r>
            <a:endParaRPr lang="en-US" sz="1600" dirty="0" smtClean="0"/>
          </a:p>
        </p:txBody>
      </p:sp>
      <p:sp>
        <p:nvSpPr>
          <p:cNvPr id="15" name="Right Arrow 14"/>
          <p:cNvSpPr/>
          <p:nvPr/>
        </p:nvSpPr>
        <p:spPr bwMode="auto">
          <a:xfrm>
            <a:off x="359465" y="5718312"/>
            <a:ext cx="381000" cy="609600"/>
          </a:xfrm>
          <a:prstGeom prst="right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Strategy and execution</a:t>
            </a:r>
            <a:endParaRPr lang="en-US" sz="2000" dirty="0"/>
          </a:p>
        </p:txBody>
      </p:sp>
      <p:sp>
        <p:nvSpPr>
          <p:cNvPr id="4" name="Footer Placeholder 3"/>
          <p:cNvSpPr>
            <a:spLocks noGrp="1"/>
          </p:cNvSpPr>
          <p:nvPr>
            <p:ph type="ftr" sz="quarter" idx="11"/>
          </p:nvPr>
        </p:nvSpPr>
        <p:spPr>
          <a:xfrm>
            <a:off x="2438400" y="6245225"/>
            <a:ext cx="42672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5</a:t>
            </a:fld>
            <a:endParaRPr lang="en-US" dirty="0"/>
          </a:p>
        </p:txBody>
      </p:sp>
      <p:graphicFrame>
        <p:nvGraphicFramePr>
          <p:cNvPr id="9" name="Group 3"/>
          <p:cNvGraphicFramePr>
            <a:graphicFrameLocks noGrp="1"/>
          </p:cNvGraphicFramePr>
          <p:nvPr>
            <p:custDataLst>
              <p:tags r:id="rId1"/>
            </p:custDataLst>
            <p:extLst>
              <p:ext uri="{D42A27DB-BD31-4B8C-83A1-F6EECF244321}">
                <p14:modId xmlns:p14="http://schemas.microsoft.com/office/powerpoint/2010/main" val="390685089"/>
              </p:ext>
            </p:extLst>
          </p:nvPr>
        </p:nvGraphicFramePr>
        <p:xfrm>
          <a:off x="534324" y="4509629"/>
          <a:ext cx="8311732" cy="841248"/>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80416">
                <a:tc row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42681">
                        <a:lnSpc>
                          <a:spcPct val="90000"/>
                        </a:lnSpc>
                        <a:spcBef>
                          <a:spcPct val="40000"/>
                        </a:spcBef>
                        <a:buClr>
                          <a:srgbClr val="EE2525"/>
                        </a:buClr>
                      </a:pPr>
                      <a:r>
                        <a:rPr lang="en-US" sz="1400" b="1" dirty="0" smtClean="0">
                          <a:solidFill>
                            <a:schemeClr val="tx1"/>
                          </a:solidFill>
                        </a:rPr>
                        <a:t>Improve</a:t>
                      </a:r>
                      <a:r>
                        <a:rPr lang="en-US" sz="1400" b="1" baseline="0" dirty="0" smtClean="0">
                          <a:solidFill>
                            <a:schemeClr val="tx1"/>
                          </a:solidFill>
                        </a:rPr>
                        <a:t> engagements</a:t>
                      </a:r>
                      <a:endParaRPr lang="en-US" sz="1400" b="1" dirty="0">
                        <a:solidFill>
                          <a:schemeClr val="tx1"/>
                        </a:solidFill>
                      </a:endParaRPr>
                    </a:p>
                  </a:txBody>
                  <a:tcPr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160338" indent="-160338" defTabSz="923925">
                        <a:spcAft>
                          <a:spcPts val="300"/>
                        </a:spcAft>
                        <a:buClr>
                          <a:srgbClr val="EE2525"/>
                        </a:buClr>
                        <a:buFont typeface="Wingdings" pitchFamily="2" charset="2"/>
                        <a:buNone/>
                      </a:pPr>
                      <a:r>
                        <a:rPr lang="en-US" sz="1200" dirty="0" smtClean="0">
                          <a:solidFill>
                            <a:schemeClr val="tx1"/>
                          </a:solidFill>
                          <a:latin typeface="+mn-lt"/>
                        </a:rPr>
                        <a:t>Actively</a:t>
                      </a:r>
                      <a:r>
                        <a:rPr lang="en-US" sz="1200" baseline="0" dirty="0" smtClean="0">
                          <a:solidFill>
                            <a:schemeClr val="tx1"/>
                          </a:solidFill>
                          <a:latin typeface="+mn-lt"/>
                        </a:rPr>
                        <a:t> seek partnerships with other organizations with similar vision</a:t>
                      </a:r>
                      <a:endParaRPr lang="en-US" sz="1200" dirty="0" smtClean="0">
                        <a:solidFill>
                          <a:schemeClr val="tx1"/>
                        </a:solidFill>
                        <a:latin typeface="+mn-lt"/>
                      </a:endParaRPr>
                    </a:p>
                  </a:txBody>
                  <a:tcPr marT="36576" marB="36576" anchor="ctr" horzOverflow="overflow">
                    <a:lnL>
                      <a:noFill/>
                    </a:lnL>
                    <a:lnR>
                      <a:noFill/>
                    </a:lnR>
                    <a:lnT w="28575" cap="flat" cmpd="sng" algn="ctr">
                      <a:solidFill>
                        <a:srgbClr val="939598"/>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118872" indent="-118872" algn="l">
                        <a:lnSpc>
                          <a:spcPct val="90000"/>
                        </a:lnSpc>
                        <a:spcBef>
                          <a:spcPts val="200"/>
                        </a:spcBef>
                        <a:buClr>
                          <a:srgbClr val="EE2525"/>
                        </a:buClr>
                        <a:buFont typeface="Arial" pitchFamily="34" charset="0"/>
                        <a:buNone/>
                      </a:pPr>
                      <a:r>
                        <a:rPr lang="en-US" sz="1200" dirty="0" smtClean="0">
                          <a:solidFill>
                            <a:schemeClr val="tx1"/>
                          </a:solidFill>
                        </a:rPr>
                        <a:t>Actively</a:t>
                      </a:r>
                      <a:r>
                        <a:rPr lang="en-US" sz="1200" baseline="0" dirty="0" smtClean="0">
                          <a:solidFill>
                            <a:schemeClr val="tx1"/>
                          </a:solidFill>
                        </a:rPr>
                        <a:t> seek volunteers and expand participation of members</a:t>
                      </a:r>
                      <a:endParaRPr lang="en-US" sz="1200" dirty="0" smtClean="0">
                        <a:solidFill>
                          <a:schemeClr val="tx1"/>
                        </a:solidFill>
                      </a:endParaRPr>
                    </a:p>
                  </a:txBody>
                  <a:tcPr marR="0"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85000"/>
                      </a:schemeClr>
                    </a:solidFill>
                  </a:tcPr>
                </a:tc>
                <a:tc>
                  <a:txBody>
                    <a:bodyPr/>
                    <a:lstStyle/>
                    <a:p>
                      <a:pPr marL="160338" indent="-160338" defTabSz="923925">
                        <a:spcAft>
                          <a:spcPts val="300"/>
                        </a:spcAft>
                        <a:buClr>
                          <a:srgbClr val="EE2525"/>
                        </a:buClr>
                        <a:buFont typeface="Wingdings" pitchFamily="2" charset="2"/>
                        <a:buNone/>
                      </a:pPr>
                      <a:r>
                        <a:rPr lang="en-US" sz="1200" dirty="0" smtClean="0">
                          <a:solidFill>
                            <a:schemeClr val="tx1"/>
                          </a:solidFill>
                          <a:latin typeface="+mn-lt"/>
                        </a:rPr>
                        <a:t>Establish</a:t>
                      </a:r>
                      <a:r>
                        <a:rPr lang="en-US" sz="1200" baseline="0" dirty="0" smtClean="0">
                          <a:solidFill>
                            <a:schemeClr val="tx1"/>
                          </a:solidFill>
                          <a:latin typeface="+mn-lt"/>
                        </a:rPr>
                        <a:t> quarterly releases of a newsletter and public relations material</a:t>
                      </a:r>
                      <a:endParaRPr lang="en-US" sz="1200" dirty="0" smtClean="0">
                        <a:solidFill>
                          <a:schemeClr val="tx1"/>
                        </a:solidFill>
                        <a:latin typeface="+mn-lt"/>
                      </a:endParaRPr>
                    </a:p>
                  </a:txBody>
                  <a:tcPr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graphicFrame>
        <p:nvGraphicFramePr>
          <p:cNvPr id="11" name="Group 3"/>
          <p:cNvGraphicFramePr>
            <a:graphicFrameLocks noGrp="1"/>
          </p:cNvGraphicFramePr>
          <p:nvPr>
            <p:custDataLst>
              <p:tags r:id="rId2"/>
            </p:custDataLst>
            <p:extLst>
              <p:ext uri="{D42A27DB-BD31-4B8C-83A1-F6EECF244321}">
                <p14:modId xmlns:p14="http://schemas.microsoft.com/office/powerpoint/2010/main" val="598192443"/>
              </p:ext>
            </p:extLst>
          </p:nvPr>
        </p:nvGraphicFramePr>
        <p:xfrm>
          <a:off x="524385" y="3782701"/>
          <a:ext cx="8311732" cy="649224"/>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80416">
                <a:tc row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42681">
                        <a:lnSpc>
                          <a:spcPct val="90000"/>
                        </a:lnSpc>
                        <a:spcBef>
                          <a:spcPct val="40000"/>
                        </a:spcBef>
                        <a:buClr>
                          <a:srgbClr val="EE2525"/>
                        </a:buClr>
                      </a:pPr>
                      <a:r>
                        <a:rPr lang="en-US" sz="1400" b="1" dirty="0" smtClean="0">
                          <a:solidFill>
                            <a:schemeClr val="tx1"/>
                          </a:solidFill>
                        </a:rPr>
                        <a:t>Scale up next-gen infrastructure </a:t>
                      </a:r>
                      <a:br>
                        <a:rPr lang="en-US" sz="1400" b="1" dirty="0" smtClean="0">
                          <a:solidFill>
                            <a:schemeClr val="tx1"/>
                          </a:solidFill>
                        </a:rPr>
                      </a:br>
                      <a:r>
                        <a:rPr lang="en-US" sz="1400" b="1" dirty="0" smtClean="0">
                          <a:solidFill>
                            <a:schemeClr val="tx1"/>
                          </a:solidFill>
                        </a:rPr>
                        <a:t>&amp; offerings</a:t>
                      </a:r>
                      <a:endParaRPr lang="en-US" sz="1400" b="1" dirty="0">
                        <a:solidFill>
                          <a:schemeClr val="tx1"/>
                        </a:solidFill>
                      </a:endParaRPr>
                    </a:p>
                  </a:txBody>
                  <a:tcPr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Technical improvements on our servers in hardware and application software</a:t>
                      </a:r>
                    </a:p>
                  </a:txBody>
                  <a:tcPr marT="36576" marB="36576" anchor="ctr" horzOverflow="overflow">
                    <a:lnL>
                      <a:noFill/>
                    </a:lnL>
                    <a:lnR>
                      <a:noFill/>
                    </a:lnR>
                    <a:lnT w="28575" cap="flat" cmpd="sng" algn="ctr">
                      <a:solidFill>
                        <a:srgbClr val="939598"/>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Expand our service offerings (wiki, bulleting boards, discussion forums, blogs)</a:t>
                      </a:r>
                    </a:p>
                  </a:txBody>
                  <a:tcPr marR="0"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bl>
          </a:graphicData>
        </a:graphic>
      </p:graphicFrame>
      <p:graphicFrame>
        <p:nvGraphicFramePr>
          <p:cNvPr id="12" name="Group 3"/>
          <p:cNvGraphicFramePr>
            <a:graphicFrameLocks noGrp="1"/>
          </p:cNvGraphicFramePr>
          <p:nvPr>
            <p:custDataLst>
              <p:tags r:id="rId3"/>
            </p:custDataLst>
            <p:extLst>
              <p:ext uri="{D42A27DB-BD31-4B8C-83A1-F6EECF244321}">
                <p14:modId xmlns:p14="http://schemas.microsoft.com/office/powerpoint/2010/main" val="580242960"/>
              </p:ext>
            </p:extLst>
          </p:nvPr>
        </p:nvGraphicFramePr>
        <p:xfrm>
          <a:off x="524385" y="2827478"/>
          <a:ext cx="8311732" cy="841248"/>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80416">
                <a:tc row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42681">
                        <a:lnSpc>
                          <a:spcPct val="90000"/>
                        </a:lnSpc>
                        <a:spcBef>
                          <a:spcPct val="40000"/>
                        </a:spcBef>
                        <a:buClr>
                          <a:srgbClr val="EE2525"/>
                        </a:buClr>
                      </a:pPr>
                      <a:r>
                        <a:rPr lang="en-US" sz="1400" b="1" dirty="0" smtClean="0">
                          <a:solidFill>
                            <a:schemeClr val="tx1"/>
                          </a:solidFill>
                        </a:rPr>
                        <a:t>Move up the </a:t>
                      </a:r>
                      <a:br>
                        <a:rPr lang="en-US" sz="1400" b="1" dirty="0" smtClean="0">
                          <a:solidFill>
                            <a:schemeClr val="tx1"/>
                          </a:solidFill>
                        </a:rPr>
                      </a:br>
                      <a:r>
                        <a:rPr lang="en-US" sz="1400" b="1" dirty="0" smtClean="0">
                          <a:solidFill>
                            <a:schemeClr val="tx1"/>
                          </a:solidFill>
                        </a:rPr>
                        <a:t>value chain</a:t>
                      </a:r>
                    </a:p>
                  </a:txBody>
                  <a:tcPr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Improve web presence through redesigning and well maintenance of our websites</a:t>
                      </a:r>
                    </a:p>
                  </a:txBody>
                  <a:tcPr marT="36576" marB="36576" anchor="ctr" horzOverflow="overflow">
                    <a:lnL>
                      <a:noFill/>
                    </a:lnL>
                    <a:lnR>
                      <a:noFill/>
                    </a:lnR>
                    <a:lnT w="28575" cap="flat" cmpd="sng" algn="ctr">
                      <a:solidFill>
                        <a:srgbClr val="939598"/>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Engage with media channels for publishing our projects</a:t>
                      </a:r>
                    </a:p>
                  </a:txBody>
                  <a:tcPr marR="0"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Accelerate awareness of our identity</a:t>
                      </a:r>
                    </a:p>
                  </a:txBody>
                  <a:tcPr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graphicFrame>
        <p:nvGraphicFramePr>
          <p:cNvPr id="13" name="Group 3"/>
          <p:cNvGraphicFramePr>
            <a:graphicFrameLocks noGrp="1"/>
          </p:cNvGraphicFramePr>
          <p:nvPr>
            <p:custDataLst>
              <p:tags r:id="rId4"/>
            </p:custDataLst>
            <p:extLst>
              <p:ext uri="{D42A27DB-BD31-4B8C-83A1-F6EECF244321}">
                <p14:modId xmlns:p14="http://schemas.microsoft.com/office/powerpoint/2010/main" val="1817326777"/>
              </p:ext>
            </p:extLst>
          </p:nvPr>
        </p:nvGraphicFramePr>
        <p:xfrm>
          <a:off x="521796" y="2165573"/>
          <a:ext cx="8311732" cy="560832"/>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80416">
                <a:tc row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42681">
                        <a:lnSpc>
                          <a:spcPct val="90000"/>
                        </a:lnSpc>
                        <a:spcBef>
                          <a:spcPct val="40000"/>
                        </a:spcBef>
                        <a:buClr>
                          <a:srgbClr val="EE2525"/>
                        </a:buClr>
                      </a:pPr>
                      <a:r>
                        <a:rPr lang="en-US" sz="1400" b="1" dirty="0" smtClean="0">
                          <a:solidFill>
                            <a:schemeClr val="tx1"/>
                          </a:solidFill>
                        </a:rPr>
                        <a:t>Expand  coverage and  drive demand</a:t>
                      </a:r>
                    </a:p>
                  </a:txBody>
                  <a:tcPr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Expand presence and exposure via social media </a:t>
                      </a:r>
                    </a:p>
                  </a:txBody>
                  <a:tcPr marT="36576" marB="36576" anchor="ctr" horzOverflow="overflow">
                    <a:lnL>
                      <a:noFill/>
                    </a:lnL>
                    <a:lnR>
                      <a:noFill/>
                    </a:lnR>
                    <a:lnT w="28575" cap="flat" cmpd="sng" algn="ctr">
                      <a:solidFill>
                        <a:srgbClr val="939598"/>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indent="0" algn="l" defTabSz="942681" rtl="0" eaLnBrk="1" fontAlgn="auto" latinLnBrk="0" hangingPunct="1">
                        <a:lnSpc>
                          <a:spcPct val="90000"/>
                        </a:lnSpc>
                        <a:spcBef>
                          <a:spcPct val="40000"/>
                        </a:spcBef>
                        <a:spcAft>
                          <a:spcPts val="0"/>
                        </a:spcAft>
                        <a:buClr>
                          <a:srgbClr val="EE2525"/>
                        </a:buClr>
                        <a:buSzTx/>
                        <a:buFontTx/>
                        <a:buNone/>
                        <a:tabLst/>
                        <a:defRPr/>
                      </a:pPr>
                      <a:r>
                        <a:rPr lang="en-US" sz="1200" dirty="0" smtClean="0"/>
                        <a:t>Promote</a:t>
                      </a:r>
                      <a:r>
                        <a:rPr lang="en-US" sz="1200" baseline="0" dirty="0" smtClean="0"/>
                        <a:t> networking and interaction of members and prospective members</a:t>
                      </a:r>
                      <a:endParaRPr lang="en-US" sz="1200" dirty="0" smtClean="0"/>
                    </a:p>
                  </a:txBody>
                  <a:tcPr marR="0"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bl>
          </a:graphicData>
        </a:graphic>
      </p:graphicFrame>
      <p:graphicFrame>
        <p:nvGraphicFramePr>
          <p:cNvPr id="14" name="Group 3"/>
          <p:cNvGraphicFramePr>
            <a:graphicFrameLocks noGrp="1"/>
          </p:cNvGraphicFramePr>
          <p:nvPr>
            <p:custDataLst>
              <p:tags r:id="rId5"/>
            </p:custDataLst>
            <p:extLst>
              <p:ext uri="{D42A27DB-BD31-4B8C-83A1-F6EECF244321}">
                <p14:modId xmlns:p14="http://schemas.microsoft.com/office/powerpoint/2010/main" val="1543816207"/>
              </p:ext>
            </p:extLst>
          </p:nvPr>
        </p:nvGraphicFramePr>
        <p:xfrm>
          <a:off x="515170" y="1431538"/>
          <a:ext cx="8311732" cy="649945"/>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94706">
                <a:tc row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85000"/>
                        </a:lnSpc>
                        <a:spcBef>
                          <a:spcPts val="300"/>
                        </a:spcBef>
                        <a:spcAft>
                          <a:spcPct val="0"/>
                        </a:spcAft>
                        <a:buClr>
                          <a:schemeClr val="tx2"/>
                        </a:buClr>
                        <a:buSzTx/>
                        <a:buFontTx/>
                        <a:buNone/>
                        <a:tabLst/>
                      </a:pPr>
                      <a:r>
                        <a:rPr kumimoji="0" lang="en-US" sz="1400" b="1" i="0" u="none" strike="noStrike" cap="none" normalizeH="0" baseline="0" dirty="0" smtClean="0">
                          <a:ln>
                            <a:noFill/>
                          </a:ln>
                          <a:solidFill>
                            <a:schemeClr val="tx1"/>
                          </a:solidFill>
                          <a:effectLst/>
                          <a:latin typeface="Arial" pitchFamily="34" charset="0"/>
                          <a:ea typeface="MS PGothic" pitchFamily="34" charset="-128"/>
                        </a:rPr>
                        <a:t>Improve the foundation</a:t>
                      </a:r>
                    </a:p>
                  </a:txBody>
                  <a:tcPr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Engage our leadership team to create methodologies for strategy implementation</a:t>
                      </a:r>
                    </a:p>
                  </a:txBody>
                  <a:tcPr marT="36576" marB="36576" anchor="ctr" horzOverflow="overflow">
                    <a:lnL>
                      <a:noFill/>
                    </a:lnL>
                    <a:lnR>
                      <a:noFill/>
                    </a:lnR>
                    <a:lnT>
                      <a:noFill/>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355239">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defRPr/>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Encourage active participation of members in  running our organization</a:t>
                      </a:r>
                      <a:endParaRPr lang="en-US" sz="1200" dirty="0" smtClean="0"/>
                    </a:p>
                  </a:txBody>
                  <a:tcPr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15" name="Freeform 14"/>
          <p:cNvSpPr/>
          <p:nvPr>
            <p:custDataLst>
              <p:tags r:id="rId6"/>
            </p:custDataLst>
          </p:nvPr>
        </p:nvSpPr>
        <p:spPr bwMode="auto">
          <a:xfrm>
            <a:off x="2680437" y="1503015"/>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16" name="Freeform 15"/>
          <p:cNvSpPr/>
          <p:nvPr>
            <p:custDataLst>
              <p:tags r:id="rId7"/>
            </p:custDataLst>
          </p:nvPr>
        </p:nvSpPr>
        <p:spPr bwMode="auto">
          <a:xfrm>
            <a:off x="2680437" y="1773630"/>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17" name="Freeform 16"/>
          <p:cNvSpPr/>
          <p:nvPr>
            <p:custDataLst>
              <p:tags r:id="rId8"/>
            </p:custDataLst>
          </p:nvPr>
        </p:nvSpPr>
        <p:spPr bwMode="auto">
          <a:xfrm>
            <a:off x="2687063" y="2191745"/>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18" name="Freeform 17"/>
          <p:cNvSpPr/>
          <p:nvPr>
            <p:custDataLst>
              <p:tags r:id="rId9"/>
            </p:custDataLst>
          </p:nvPr>
        </p:nvSpPr>
        <p:spPr bwMode="auto">
          <a:xfrm>
            <a:off x="2687063" y="2462360"/>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19" name="Freeform 18"/>
          <p:cNvSpPr/>
          <p:nvPr>
            <p:custDataLst>
              <p:tags r:id="rId10"/>
            </p:custDataLst>
          </p:nvPr>
        </p:nvSpPr>
        <p:spPr bwMode="auto">
          <a:xfrm>
            <a:off x="2683750" y="2857128"/>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0" name="Freeform 19"/>
          <p:cNvSpPr/>
          <p:nvPr>
            <p:custDataLst>
              <p:tags r:id="rId11"/>
            </p:custDataLst>
          </p:nvPr>
        </p:nvSpPr>
        <p:spPr bwMode="auto">
          <a:xfrm>
            <a:off x="2683750" y="3127743"/>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1" name="Freeform 20"/>
          <p:cNvSpPr/>
          <p:nvPr>
            <p:custDataLst>
              <p:tags r:id="rId12"/>
            </p:custDataLst>
          </p:nvPr>
        </p:nvSpPr>
        <p:spPr bwMode="auto">
          <a:xfrm>
            <a:off x="2683750" y="3415610"/>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2" name="Freeform 21"/>
          <p:cNvSpPr/>
          <p:nvPr>
            <p:custDataLst>
              <p:tags r:id="rId13"/>
            </p:custDataLst>
          </p:nvPr>
        </p:nvSpPr>
        <p:spPr bwMode="auto">
          <a:xfrm>
            <a:off x="2683750" y="3793660"/>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3" name="Freeform 22"/>
          <p:cNvSpPr/>
          <p:nvPr>
            <p:custDataLst>
              <p:tags r:id="rId14"/>
            </p:custDataLst>
          </p:nvPr>
        </p:nvSpPr>
        <p:spPr bwMode="auto">
          <a:xfrm>
            <a:off x="2683750" y="4115551"/>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4" name="Freeform 23"/>
          <p:cNvSpPr/>
          <p:nvPr>
            <p:custDataLst>
              <p:tags r:id="rId15"/>
            </p:custDataLst>
          </p:nvPr>
        </p:nvSpPr>
        <p:spPr bwMode="auto">
          <a:xfrm>
            <a:off x="2677124" y="4483702"/>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5" name="Freeform 24"/>
          <p:cNvSpPr/>
          <p:nvPr>
            <p:custDataLst>
              <p:tags r:id="rId16"/>
            </p:custDataLst>
          </p:nvPr>
        </p:nvSpPr>
        <p:spPr bwMode="auto">
          <a:xfrm>
            <a:off x="2677124" y="4754317"/>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26" name="Freeform 25"/>
          <p:cNvSpPr/>
          <p:nvPr>
            <p:custDataLst>
              <p:tags r:id="rId17"/>
            </p:custDataLst>
          </p:nvPr>
        </p:nvSpPr>
        <p:spPr bwMode="auto">
          <a:xfrm>
            <a:off x="2677124" y="5042184"/>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30" name="Rectangle 29"/>
          <p:cNvSpPr/>
          <p:nvPr>
            <p:custDataLst>
              <p:tags r:id="rId18"/>
            </p:custDataLst>
          </p:nvPr>
        </p:nvSpPr>
        <p:spPr bwMode="auto">
          <a:xfrm>
            <a:off x="169705" y="1431536"/>
            <a:ext cx="304800" cy="653361"/>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1</a:t>
            </a:r>
          </a:p>
        </p:txBody>
      </p:sp>
      <p:sp>
        <p:nvSpPr>
          <p:cNvPr id="31" name="Rectangle 30"/>
          <p:cNvSpPr/>
          <p:nvPr>
            <p:custDataLst>
              <p:tags r:id="rId19"/>
            </p:custDataLst>
          </p:nvPr>
        </p:nvSpPr>
        <p:spPr bwMode="auto">
          <a:xfrm>
            <a:off x="176331" y="2161026"/>
            <a:ext cx="304800" cy="566680"/>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2</a:t>
            </a:r>
          </a:p>
        </p:txBody>
      </p:sp>
      <p:sp>
        <p:nvSpPr>
          <p:cNvPr id="32" name="Rectangle 31"/>
          <p:cNvSpPr/>
          <p:nvPr>
            <p:custDataLst>
              <p:tags r:id="rId20"/>
            </p:custDataLst>
          </p:nvPr>
        </p:nvSpPr>
        <p:spPr bwMode="auto">
          <a:xfrm>
            <a:off x="173018" y="2826379"/>
            <a:ext cx="304800" cy="838200"/>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3</a:t>
            </a:r>
          </a:p>
        </p:txBody>
      </p:sp>
      <p:sp>
        <p:nvSpPr>
          <p:cNvPr id="33" name="Rectangle 32"/>
          <p:cNvSpPr/>
          <p:nvPr>
            <p:custDataLst>
              <p:tags r:id="rId21"/>
            </p:custDataLst>
          </p:nvPr>
        </p:nvSpPr>
        <p:spPr bwMode="auto">
          <a:xfrm>
            <a:off x="173018" y="3771348"/>
            <a:ext cx="304800" cy="648251"/>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4</a:t>
            </a:r>
          </a:p>
        </p:txBody>
      </p:sp>
      <p:sp>
        <p:nvSpPr>
          <p:cNvPr id="34" name="Rectangle 33"/>
          <p:cNvSpPr/>
          <p:nvPr>
            <p:custDataLst>
              <p:tags r:id="rId22"/>
            </p:custDataLst>
          </p:nvPr>
        </p:nvSpPr>
        <p:spPr bwMode="auto">
          <a:xfrm>
            <a:off x="166392" y="4507604"/>
            <a:ext cx="304800" cy="838200"/>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5</a:t>
            </a:r>
          </a:p>
        </p:txBody>
      </p:sp>
      <p:graphicFrame>
        <p:nvGraphicFramePr>
          <p:cNvPr id="36" name="Group 3"/>
          <p:cNvGraphicFramePr>
            <a:graphicFrameLocks noGrp="1"/>
          </p:cNvGraphicFramePr>
          <p:nvPr>
            <p:custDataLst>
              <p:tags r:id="rId23"/>
            </p:custDataLst>
            <p:extLst>
              <p:ext uri="{D42A27DB-BD31-4B8C-83A1-F6EECF244321}">
                <p14:modId xmlns:p14="http://schemas.microsoft.com/office/powerpoint/2010/main" val="4148196179"/>
              </p:ext>
            </p:extLst>
          </p:nvPr>
        </p:nvGraphicFramePr>
        <p:xfrm>
          <a:off x="524200" y="5438122"/>
          <a:ext cx="8311732" cy="841248"/>
        </p:xfrm>
        <a:graphic>
          <a:graphicData uri="http://schemas.openxmlformats.org/drawingml/2006/table">
            <a:tbl>
              <a:tblPr>
                <a:effectLst>
                  <a:innerShdw blurRad="63500" dist="50800" dir="2700000">
                    <a:prstClr val="black">
                      <a:alpha val="50000"/>
                    </a:prstClr>
                  </a:innerShdw>
                </a:effectLst>
              </a:tblPr>
              <a:tblGrid>
                <a:gridCol w="2007441"/>
                <a:gridCol w="505017"/>
                <a:gridCol w="5799274"/>
              </a:tblGrid>
              <a:tr h="280416">
                <a:tc row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defTabSz="942681">
                        <a:lnSpc>
                          <a:spcPct val="90000"/>
                        </a:lnSpc>
                        <a:spcBef>
                          <a:spcPct val="40000"/>
                        </a:spcBef>
                        <a:buClr>
                          <a:srgbClr val="EE2525"/>
                        </a:buClr>
                      </a:pPr>
                      <a:r>
                        <a:rPr lang="en-US" sz="1400" b="1" dirty="0" smtClean="0">
                          <a:solidFill>
                            <a:schemeClr val="tx1"/>
                          </a:solidFill>
                        </a:rPr>
                        <a:t>Retain</a:t>
                      </a:r>
                      <a:r>
                        <a:rPr lang="en-US" sz="1400" b="1" baseline="0" dirty="0" smtClean="0">
                          <a:solidFill>
                            <a:schemeClr val="tx1"/>
                          </a:solidFill>
                        </a:rPr>
                        <a:t> our independence</a:t>
                      </a:r>
                      <a:endParaRPr lang="en-US" sz="1400" b="1" dirty="0">
                        <a:solidFill>
                          <a:schemeClr val="tx1"/>
                        </a:solidFill>
                      </a:endParaRPr>
                    </a:p>
                  </a:txBody>
                  <a:tcPr marR="0" marT="36576" marB="36576" anchor="ctr"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rgbClr val="588BA3"/>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118872" marR="0" lvl="0" indent="-118872" algn="l" defTabSz="914400" rtl="0" eaLnBrk="1" fontAlgn="auto" latinLnBrk="0" hangingPunct="1">
                        <a:lnSpc>
                          <a:spcPct val="90000"/>
                        </a:lnSpc>
                        <a:spcBef>
                          <a:spcPts val="200"/>
                        </a:spcBef>
                        <a:spcAft>
                          <a:spcPts val="0"/>
                        </a:spcAft>
                        <a:buClr>
                          <a:srgbClr val="EE2525"/>
                        </a:buClr>
                        <a:buSzTx/>
                        <a:buFont typeface="Arial" pitchFamily="34" charset="0"/>
                        <a:buNone/>
                        <a:tabLst/>
                        <a:defRPr/>
                      </a:pPr>
                      <a:r>
                        <a:rPr kumimoji="0" lang="en-US" sz="1200" b="0" i="0" u="none" strike="noStrike" cap="none" normalizeH="0" baseline="0" dirty="0" smtClean="0">
                          <a:ln>
                            <a:noFill/>
                          </a:ln>
                          <a:solidFill>
                            <a:schemeClr val="tx1"/>
                          </a:solidFill>
                          <a:effectLst/>
                          <a:latin typeface="Arial" pitchFamily="34" charset="0"/>
                          <a:ea typeface="MS PGothic" pitchFamily="34" charset="-128"/>
                        </a:rPr>
                        <a:t>Engage our members in individual fundraising </a:t>
                      </a:r>
                    </a:p>
                  </a:txBody>
                  <a:tcPr marT="36576" marB="36576" anchor="ctr" horzOverflow="overflow">
                    <a:lnL>
                      <a:noFill/>
                    </a:lnL>
                    <a:lnR>
                      <a:noFill/>
                    </a:lnR>
                    <a:lnT w="28575" cap="flat" cmpd="sng" algn="ctr">
                      <a:solidFill>
                        <a:srgbClr val="939598"/>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l" defTabSz="914400" rtl="0" eaLnBrk="0" fontAlgn="base" latinLnBrk="0" hangingPunct="0">
                        <a:lnSpc>
                          <a:spcPct val="85000"/>
                        </a:lnSpc>
                        <a:spcBef>
                          <a:spcPts val="300"/>
                        </a:spcBef>
                        <a:spcAft>
                          <a:spcPct val="0"/>
                        </a:spcAft>
                        <a:buClr>
                          <a:schemeClr val="tx2"/>
                        </a:buClr>
                        <a:buSzTx/>
                        <a:buFontTx/>
                        <a:buNone/>
                        <a:tabLst/>
                        <a:defRPr/>
                      </a:pPr>
                      <a:r>
                        <a:rPr lang="en-US" sz="1200" dirty="0" smtClean="0"/>
                        <a:t>Draft grant requests and seek funding from foundations in support of our mission</a:t>
                      </a:r>
                    </a:p>
                  </a:txBody>
                  <a:tcPr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r h="280416">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40000"/>
                        </a:spcBef>
                        <a:spcAft>
                          <a:spcPct val="0"/>
                        </a:spcAft>
                        <a:buClr>
                          <a:schemeClr val="tx2"/>
                        </a:buClr>
                        <a:buSzTx/>
                        <a:buFontTx/>
                        <a:buNone/>
                        <a:tabLst/>
                      </a:pPr>
                      <a:endParaRPr kumimoji="0" lang="en-US" sz="1400" b="1" i="0" u="none" strike="noStrike" cap="none" normalizeH="0" baseline="0" dirty="0" smtClean="0">
                        <a:ln>
                          <a:noFill/>
                        </a:ln>
                        <a:solidFill>
                          <a:schemeClr val="bg1"/>
                        </a:solidFill>
                        <a:effectLst/>
                        <a:latin typeface="Arial" pitchFamily="34" charset="0"/>
                        <a:ea typeface="MS PGothic" pitchFamily="34" charset="-128"/>
                      </a:endParaRPr>
                    </a:p>
                  </a:txBody>
                  <a:tcPr anchor="ctr" horzOverflow="overflow">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93959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85000"/>
                        </a:lnSpc>
                        <a:spcBef>
                          <a:spcPts val="300"/>
                        </a:spcBef>
                        <a:spcAft>
                          <a:spcPct val="0"/>
                        </a:spcAft>
                        <a:buClr>
                          <a:schemeClr val="tx2"/>
                        </a:buClr>
                        <a:buSzTx/>
                        <a:buFontTx/>
                        <a:buNone/>
                        <a:tabLst/>
                      </a:pPr>
                      <a:endParaRPr kumimoji="0" lang="en-US" sz="1400" b="0" i="0" u="none" strike="noStrike" cap="none" normalizeH="0" baseline="0" dirty="0" smtClean="0">
                        <a:ln>
                          <a:noFill/>
                        </a:ln>
                        <a:solidFill>
                          <a:schemeClr val="tx1"/>
                        </a:solidFill>
                        <a:effectLst/>
                        <a:latin typeface="Arial" pitchFamily="34" charset="0"/>
                        <a:ea typeface="MS PGothic" pitchFamily="34" charset="-128"/>
                      </a:endParaRPr>
                    </a:p>
                  </a:txBody>
                  <a:tcPr marT="36576" marB="36576"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118872" indent="-118872" algn="l">
                        <a:lnSpc>
                          <a:spcPct val="90000"/>
                        </a:lnSpc>
                        <a:spcBef>
                          <a:spcPts val="200"/>
                        </a:spcBef>
                        <a:buClr>
                          <a:srgbClr val="EE2525"/>
                        </a:buClr>
                        <a:buFont typeface="Arial" pitchFamily="34" charset="0"/>
                        <a:buNone/>
                      </a:pPr>
                      <a:r>
                        <a:rPr lang="en-US" sz="1200" dirty="0" smtClean="0"/>
                        <a:t>Continue our focus on Arts, Culture and Education avoiding</a:t>
                      </a:r>
                      <a:r>
                        <a:rPr lang="en-US" sz="1200" baseline="0" dirty="0" smtClean="0"/>
                        <a:t> political involvements </a:t>
                      </a:r>
                      <a:endParaRPr lang="en-US" sz="1200" dirty="0" smtClean="0"/>
                    </a:p>
                  </a:txBody>
                  <a:tcPr marT="36576" marB="36576" anchor="ctr" horzOverflow="overflow">
                    <a:lnL>
                      <a:noFill/>
                    </a:lnL>
                    <a:lnR>
                      <a:noFill/>
                    </a:lnR>
                    <a:lnT w="12700" cap="flat" cmpd="sng" algn="ctr">
                      <a:solidFill>
                        <a:schemeClr val="accent3">
                          <a:lumMod val="85000"/>
                        </a:schemeClr>
                      </a:solidFill>
                      <a:prstDash val="solid"/>
                      <a:round/>
                      <a:headEnd type="none" w="med" len="med"/>
                      <a:tailEnd type="none" w="med" len="med"/>
                    </a:lnT>
                    <a:lnB w="12700" cap="flat" cmpd="sng" algn="ctr">
                      <a:solidFill>
                        <a:schemeClr val="accent3">
                          <a:lumMod val="85000"/>
                        </a:schemeClr>
                      </a:solidFill>
                      <a:prstDash val="solid"/>
                      <a:round/>
                      <a:headEnd type="none" w="med" len="med"/>
                      <a:tailEnd type="none" w="med" len="med"/>
                    </a:lnB>
                    <a:lnTlToBr>
                      <a:noFill/>
                    </a:lnTlToBr>
                    <a:lnBlToTr>
                      <a:noFill/>
                    </a:lnBlToTr>
                    <a:noFill/>
                  </a:tcPr>
                </a:tc>
              </a:tr>
            </a:tbl>
          </a:graphicData>
        </a:graphic>
      </p:graphicFrame>
      <p:sp>
        <p:nvSpPr>
          <p:cNvPr id="37" name="Freeform 36"/>
          <p:cNvSpPr/>
          <p:nvPr>
            <p:custDataLst>
              <p:tags r:id="rId24"/>
            </p:custDataLst>
          </p:nvPr>
        </p:nvSpPr>
        <p:spPr bwMode="auto">
          <a:xfrm>
            <a:off x="2703443" y="5414931"/>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38" name="Freeform 37"/>
          <p:cNvSpPr/>
          <p:nvPr>
            <p:custDataLst>
              <p:tags r:id="rId25"/>
            </p:custDataLst>
          </p:nvPr>
        </p:nvSpPr>
        <p:spPr bwMode="auto">
          <a:xfrm>
            <a:off x="2703443" y="5692473"/>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39" name="Freeform 38"/>
          <p:cNvSpPr/>
          <p:nvPr>
            <p:custDataLst>
              <p:tags r:id="rId26"/>
            </p:custDataLst>
          </p:nvPr>
        </p:nvSpPr>
        <p:spPr bwMode="auto">
          <a:xfrm>
            <a:off x="2703443" y="5973413"/>
            <a:ext cx="211667" cy="194733"/>
          </a:xfrm>
          <a:custGeom>
            <a:avLst/>
            <a:gdLst>
              <a:gd name="connsiteX0" fmla="*/ 0 w 304800"/>
              <a:gd name="connsiteY0" fmla="*/ 101600 h 194733"/>
              <a:gd name="connsiteX1" fmla="*/ 76200 w 304800"/>
              <a:gd name="connsiteY1" fmla="*/ 194733 h 194733"/>
              <a:gd name="connsiteX2" fmla="*/ 304800 w 304800"/>
              <a:gd name="connsiteY2" fmla="*/ 0 h 194733"/>
              <a:gd name="connsiteX3" fmla="*/ 93133 w 304800"/>
              <a:gd name="connsiteY3" fmla="*/ 135467 h 194733"/>
              <a:gd name="connsiteX4" fmla="*/ 0 w 304800"/>
              <a:gd name="connsiteY4" fmla="*/ 101600 h 1947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194733">
                <a:moveTo>
                  <a:pt x="0" y="101600"/>
                </a:moveTo>
                <a:lnTo>
                  <a:pt x="76200" y="194733"/>
                </a:lnTo>
                <a:lnTo>
                  <a:pt x="304800" y="0"/>
                </a:lnTo>
                <a:lnTo>
                  <a:pt x="93133" y="135467"/>
                </a:lnTo>
                <a:lnTo>
                  <a:pt x="0" y="101600"/>
                </a:lnTo>
                <a:close/>
              </a:path>
            </a:pathLst>
          </a:custGeom>
          <a:solidFill>
            <a:schemeClr val="tx2"/>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a typeface="MS PGothic" pitchFamily="34" charset="-128"/>
            </a:endParaRPr>
          </a:p>
        </p:txBody>
      </p:sp>
      <p:sp>
        <p:nvSpPr>
          <p:cNvPr id="40" name="Rectangle 39"/>
          <p:cNvSpPr/>
          <p:nvPr>
            <p:custDataLst>
              <p:tags r:id="rId27"/>
            </p:custDataLst>
          </p:nvPr>
        </p:nvSpPr>
        <p:spPr bwMode="auto">
          <a:xfrm>
            <a:off x="169705" y="5414932"/>
            <a:ext cx="304800" cy="848882"/>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MS PGothic" pitchFamily="34" charset="-128"/>
              </a:rPr>
              <a:t>6</a:t>
            </a:r>
          </a:p>
        </p:txBody>
      </p:sp>
      <p:sp>
        <p:nvSpPr>
          <p:cNvPr id="42" name="Rectangle 41"/>
          <p:cNvSpPr/>
          <p:nvPr>
            <p:custDataLst>
              <p:tags r:id="rId28"/>
            </p:custDataLst>
          </p:nvPr>
        </p:nvSpPr>
        <p:spPr bwMode="auto">
          <a:xfrm>
            <a:off x="3124200" y="1104856"/>
            <a:ext cx="5715000" cy="266744"/>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Arial" pitchFamily="34" charset="0"/>
                <a:ea typeface="MS PGothic" pitchFamily="34" charset="-128"/>
              </a:rPr>
              <a:t>Execution </a:t>
            </a:r>
            <a:r>
              <a:rPr lang="en-US" sz="1600" dirty="0" smtClean="0">
                <a:latin typeface="Arial" pitchFamily="34" charset="0"/>
                <a:ea typeface="MS PGothic" pitchFamily="34" charset="-128"/>
              </a:rPr>
              <a:t>(in progress)</a:t>
            </a:r>
            <a:endParaRPr kumimoji="0" lang="en-US" sz="1600" i="0" u="none" strike="noStrike" cap="none" normalizeH="0" baseline="0" dirty="0" smtClean="0">
              <a:ln>
                <a:noFill/>
              </a:ln>
              <a:effectLst/>
              <a:latin typeface="Arial" pitchFamily="34" charset="0"/>
              <a:ea typeface="MS PGothic" pitchFamily="34" charset="-128"/>
            </a:endParaRPr>
          </a:p>
        </p:txBody>
      </p:sp>
      <p:sp>
        <p:nvSpPr>
          <p:cNvPr id="43" name="Rectangle 42"/>
          <p:cNvSpPr/>
          <p:nvPr>
            <p:custDataLst>
              <p:tags r:id="rId29"/>
            </p:custDataLst>
          </p:nvPr>
        </p:nvSpPr>
        <p:spPr bwMode="auto">
          <a:xfrm>
            <a:off x="176331" y="1094067"/>
            <a:ext cx="2857500" cy="266744"/>
          </a:xfrm>
          <a:prstGeom prst="rect">
            <a:avLst/>
          </a:prstGeom>
          <a:solidFill>
            <a:srgbClr val="003F60"/>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Arial" pitchFamily="34" charset="0"/>
                <a:ea typeface="MS PGothic" pitchFamily="34" charset="-128"/>
              </a:rPr>
              <a:t>Strategic Areas</a:t>
            </a:r>
            <a:endParaRPr kumimoji="0" lang="en-US" sz="1600" b="1" i="0" u="none" strike="noStrike" cap="none" normalizeH="0" baseline="0" dirty="0" smtClean="0">
              <a:ln>
                <a:noFill/>
              </a:ln>
              <a:effectLst/>
              <a:latin typeface="Arial" pitchFamily="34" charset="0"/>
              <a:ea typeface="MS PGothic" pitchFamily="34" charset="-128"/>
            </a:endParaRPr>
          </a:p>
        </p:txBody>
      </p:sp>
    </p:spTree>
    <p:extLst>
      <p:ext uri="{BB962C8B-B14F-4D97-AF65-F5344CB8AC3E}">
        <p14:creationId xmlns:p14="http://schemas.microsoft.com/office/powerpoint/2010/main" val="1408325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en-US" dirty="0" smtClean="0"/>
              <a:t>HEC Structure</a:t>
            </a:r>
          </a:p>
        </p:txBody>
      </p:sp>
      <p:sp>
        <p:nvSpPr>
          <p:cNvPr id="107523" name="Rectangle 3"/>
          <p:cNvSpPr>
            <a:spLocks noGrp="1" noChangeArrowheads="1"/>
          </p:cNvSpPr>
          <p:nvPr>
            <p:ph type="body" sz="half" idx="1"/>
          </p:nvPr>
        </p:nvSpPr>
        <p:spPr>
          <a:xfrm>
            <a:off x="228600" y="838200"/>
            <a:ext cx="8686800" cy="1219200"/>
          </a:xfrm>
        </p:spPr>
        <p:txBody>
          <a:bodyPr/>
          <a:lstStyle/>
          <a:p>
            <a:pPr algn="ctr" eaLnBrk="1" hangingPunct="1">
              <a:lnSpc>
                <a:spcPct val="80000"/>
              </a:lnSpc>
              <a:buFont typeface="Wingdings" pitchFamily="2" charset="2"/>
              <a:buNone/>
              <a:defRPr/>
            </a:pPr>
            <a:endParaRPr lang="en-US" sz="1600" dirty="0" smtClean="0">
              <a:solidFill>
                <a:srgbClr val="000099"/>
              </a:solidFill>
              <a:effectLst/>
            </a:endParaRPr>
          </a:p>
          <a:p>
            <a:pPr algn="ctr" eaLnBrk="1" hangingPunct="1">
              <a:lnSpc>
                <a:spcPct val="80000"/>
              </a:lnSpc>
              <a:buFont typeface="Wingdings" pitchFamily="2" charset="2"/>
              <a:buNone/>
              <a:defRPr/>
            </a:pPr>
            <a:r>
              <a:rPr lang="en-US" sz="1800" dirty="0" smtClean="0">
                <a:effectLst>
                  <a:outerShdw blurRad="38100" dist="38100" dir="2700000" algn="tl">
                    <a:srgbClr val="000000">
                      <a:alpha val="43137"/>
                    </a:srgbClr>
                  </a:outerShdw>
                </a:effectLst>
              </a:rPr>
              <a:t>Hellenic Electronic Center (HEC) </a:t>
            </a:r>
            <a:r>
              <a:rPr lang="en-US" sz="1800" dirty="0" smtClean="0">
                <a:effectLst>
                  <a:outerShdw blurRad="38100" dist="38100" dir="2700000" algn="tl">
                    <a:srgbClr val="000000">
                      <a:alpha val="43137"/>
                    </a:srgbClr>
                  </a:outerShdw>
                </a:effectLst>
                <a:hlinkClick r:id="rId2"/>
              </a:rPr>
              <a:t>www.greece.org</a:t>
            </a:r>
            <a:endParaRPr lang="en-US" sz="1800" dirty="0" smtClean="0">
              <a:effectLst>
                <a:outerShdw blurRad="38100" dist="38100" dir="2700000" algn="tl">
                  <a:srgbClr val="000000">
                    <a:alpha val="43137"/>
                  </a:srgbClr>
                </a:outerShdw>
              </a:effectLst>
            </a:endParaRPr>
          </a:p>
          <a:p>
            <a:pPr algn="ctr" eaLnBrk="1" hangingPunct="1">
              <a:lnSpc>
                <a:spcPct val="80000"/>
              </a:lnSpc>
              <a:buFont typeface="Wingdings" pitchFamily="2" charset="2"/>
              <a:buNone/>
              <a:defRPr/>
            </a:pPr>
            <a:r>
              <a:rPr lang="el-GR" sz="1800" dirty="0" smtClean="0">
                <a:effectLst>
                  <a:outerShdw blurRad="38100" dist="38100" dir="2700000" algn="tl">
                    <a:srgbClr val="000000">
                      <a:alpha val="43137"/>
                    </a:srgbClr>
                  </a:outerShdw>
                </a:effectLst>
              </a:rPr>
              <a:t>Ελληνικό Ηλεκτρονικό Κέντρο (ΕΗΚ)</a:t>
            </a:r>
            <a:r>
              <a:rPr lang="en-US" sz="1800" dirty="0" smtClean="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hlinkClick r:id="rId3"/>
              </a:rPr>
              <a:t>www.ehk.gr</a:t>
            </a:r>
            <a:endParaRPr lang="en-US" sz="1800" dirty="0" smtClean="0">
              <a:effectLst>
                <a:outerShdw blurRad="38100" dist="38100" dir="2700000" algn="tl">
                  <a:srgbClr val="000000">
                    <a:alpha val="43137"/>
                  </a:srgbClr>
                </a:outerShdw>
              </a:effectLst>
            </a:endParaRPr>
          </a:p>
        </p:txBody>
      </p:sp>
      <p:sp>
        <p:nvSpPr>
          <p:cNvPr id="13" name="Slide Number Placeholder 6"/>
          <p:cNvSpPr>
            <a:spLocks noGrp="1"/>
          </p:cNvSpPr>
          <p:nvPr>
            <p:ph type="sldNum" sz="quarter" idx="12"/>
          </p:nvPr>
        </p:nvSpPr>
        <p:spPr/>
        <p:txBody>
          <a:bodyPr/>
          <a:lstStyle/>
          <a:p>
            <a:pPr>
              <a:defRPr/>
            </a:pPr>
            <a:fld id="{C0CCCFB2-509B-48FA-9A66-8510C7D3C235}" type="slidenum">
              <a:rPr lang="en-US"/>
              <a:pPr>
                <a:defRPr/>
              </a:pPr>
              <a:t>6</a:t>
            </a:fld>
            <a:endParaRPr lang="en-US" dirty="0"/>
          </a:p>
        </p:txBody>
      </p:sp>
      <p:graphicFrame>
        <p:nvGraphicFramePr>
          <p:cNvPr id="15" name="Diagram 14"/>
          <p:cNvGraphicFramePr/>
          <p:nvPr>
            <p:extLst>
              <p:ext uri="{D42A27DB-BD31-4B8C-83A1-F6EECF244321}">
                <p14:modId xmlns:p14="http://schemas.microsoft.com/office/powerpoint/2010/main" val="322252579"/>
              </p:ext>
            </p:extLst>
          </p:nvPr>
        </p:nvGraphicFramePr>
        <p:xfrm>
          <a:off x="1219200" y="1714500"/>
          <a:ext cx="7391400" cy="4495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6" name="Rectangle 10"/>
          <p:cNvSpPr>
            <a:spLocks noChangeArrowheads="1"/>
          </p:cNvSpPr>
          <p:nvPr/>
        </p:nvSpPr>
        <p:spPr bwMode="auto">
          <a:xfrm>
            <a:off x="4267200" y="3314700"/>
            <a:ext cx="12954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defRPr/>
            </a:pPr>
            <a:r>
              <a:rPr lang="en-US" sz="1400" dirty="0" smtClean="0">
                <a:effectLst>
                  <a:outerShdw blurRad="38100" dist="38100" dir="2700000" algn="tl">
                    <a:srgbClr val="000000">
                      <a:alpha val="43137"/>
                    </a:srgbClr>
                  </a:outerShdw>
                </a:effectLst>
              </a:rPr>
              <a:t>Services</a:t>
            </a:r>
            <a:endParaRPr lang="en-US" sz="1400" dirty="0">
              <a:effectLst>
                <a:outerShdw blurRad="38100" dist="38100" dir="2700000" algn="tl">
                  <a:srgbClr val="000000">
                    <a:alpha val="43137"/>
                  </a:srgbClr>
                </a:outerShdw>
              </a:effectLst>
            </a:endParaRPr>
          </a:p>
        </p:txBody>
      </p:sp>
      <p:sp>
        <p:nvSpPr>
          <p:cNvPr id="17" name="Rectangle 11"/>
          <p:cNvSpPr>
            <a:spLocks noChangeArrowheads="1"/>
          </p:cNvSpPr>
          <p:nvPr/>
        </p:nvSpPr>
        <p:spPr bwMode="auto">
          <a:xfrm>
            <a:off x="3619500" y="4229100"/>
            <a:ext cx="25908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r>
              <a:rPr lang="en-US" sz="1400" dirty="0">
                <a:effectLst>
                  <a:outerShdw blurRad="38100" dist="38100" dir="2700000" algn="tl">
                    <a:srgbClr val="000000">
                      <a:alpha val="43137"/>
                    </a:srgbClr>
                  </a:outerShdw>
                </a:effectLst>
              </a:rPr>
              <a:t>Forums &amp; Mailing Lists</a:t>
            </a:r>
          </a:p>
        </p:txBody>
      </p:sp>
      <p:sp>
        <p:nvSpPr>
          <p:cNvPr id="19" name="Rectangle 12"/>
          <p:cNvSpPr>
            <a:spLocks noChangeArrowheads="1"/>
          </p:cNvSpPr>
          <p:nvPr/>
        </p:nvSpPr>
        <p:spPr bwMode="auto">
          <a:xfrm>
            <a:off x="4038600" y="3771900"/>
            <a:ext cx="1752600" cy="304800"/>
          </a:xfrm>
          <a:prstGeom prst="rect">
            <a:avLst/>
          </a:prstGeom>
          <a:solidFill>
            <a:srgbClr val="3366CC"/>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r>
              <a:rPr lang="en-US" sz="1400" dirty="0">
                <a:effectLst>
                  <a:outerShdw blurRad="38100" dist="38100" dir="2700000" algn="tl">
                    <a:srgbClr val="000000">
                      <a:alpha val="43137"/>
                    </a:srgbClr>
                  </a:outerShdw>
                </a:effectLst>
              </a:rPr>
              <a:t>Hellenic Projects</a:t>
            </a:r>
          </a:p>
        </p:txBody>
      </p:sp>
      <p:sp>
        <p:nvSpPr>
          <p:cNvPr id="20" name="Rectangle 13"/>
          <p:cNvSpPr>
            <a:spLocks noChangeArrowheads="1"/>
          </p:cNvSpPr>
          <p:nvPr/>
        </p:nvSpPr>
        <p:spPr bwMode="auto">
          <a:xfrm>
            <a:off x="3124200" y="5067300"/>
            <a:ext cx="3581400" cy="304800"/>
          </a:xfrm>
          <a:prstGeom prst="rect">
            <a:avLst/>
          </a:prstGeom>
          <a:solidFill>
            <a:srgbClr val="6699FF"/>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smtClean="0">
                <a:effectLst>
                  <a:outerShdw blurRad="38100" dist="38100" dir="2700000" algn="tl">
                    <a:srgbClr val="000000">
                      <a:alpha val="43137"/>
                    </a:srgbClr>
                  </a:outerShdw>
                </a:effectLst>
              </a:rPr>
              <a:t>Members</a:t>
            </a:r>
            <a:endParaRPr lang="en-US" sz="1400" dirty="0">
              <a:effectLst>
                <a:outerShdw blurRad="38100" dist="38100" dir="2700000" algn="tl">
                  <a:srgbClr val="000000">
                    <a:alpha val="43137"/>
                  </a:srgbClr>
                </a:outerShdw>
              </a:effectLst>
            </a:endParaRPr>
          </a:p>
        </p:txBody>
      </p:sp>
      <p:sp>
        <p:nvSpPr>
          <p:cNvPr id="23" name="Rectangle 15"/>
          <p:cNvSpPr>
            <a:spLocks noChangeArrowheads="1"/>
          </p:cNvSpPr>
          <p:nvPr/>
        </p:nvSpPr>
        <p:spPr bwMode="auto">
          <a:xfrm>
            <a:off x="1981200" y="5600700"/>
            <a:ext cx="3810000" cy="304800"/>
          </a:xfrm>
          <a:prstGeom prst="rect">
            <a:avLst/>
          </a:prstGeom>
          <a:solidFill>
            <a:schemeClr val="bg1">
              <a:lumMod val="60000"/>
              <a:lumOff val="4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a:effectLst>
                  <a:outerShdw blurRad="38100" dist="38100" dir="2700000" algn="tl">
                    <a:srgbClr val="000000">
                      <a:alpha val="43137"/>
                    </a:srgbClr>
                  </a:outerShdw>
                </a:effectLst>
              </a:rPr>
              <a:t>Associates </a:t>
            </a:r>
            <a:r>
              <a:rPr lang="en-US" sz="1400" dirty="0" smtClean="0">
                <a:effectLst>
                  <a:outerShdw blurRad="38100" dist="38100" dir="2700000" algn="tl">
                    <a:srgbClr val="000000">
                      <a:alpha val="43137"/>
                    </a:srgbClr>
                  </a:outerShdw>
                </a:effectLst>
              </a:rPr>
              <a:t>(Organizations </a:t>
            </a:r>
            <a:r>
              <a:rPr lang="en-US" sz="1400" dirty="0">
                <a:effectLst>
                  <a:outerShdw blurRad="38100" dist="38100" dir="2700000" algn="tl">
                    <a:srgbClr val="000000">
                      <a:alpha val="43137"/>
                    </a:srgbClr>
                  </a:outerShdw>
                </a:effectLst>
              </a:rPr>
              <a:t>&amp; </a:t>
            </a:r>
            <a:r>
              <a:rPr lang="en-US" sz="1400" dirty="0" smtClean="0">
                <a:effectLst>
                  <a:outerShdw blurRad="38100" dist="38100" dir="2700000" algn="tl">
                    <a:srgbClr val="000000">
                      <a:alpha val="43137"/>
                    </a:srgbClr>
                  </a:outerShdw>
                </a:effectLst>
              </a:rPr>
              <a:t>Associations)</a:t>
            </a:r>
            <a:endParaRPr lang="en-US" sz="1400" dirty="0">
              <a:effectLst>
                <a:outerShdw blurRad="38100" dist="38100" dir="2700000" algn="tl">
                  <a:srgbClr val="000000">
                    <a:alpha val="43137"/>
                  </a:srgbClr>
                </a:outerShdw>
              </a:effectLst>
            </a:endParaRPr>
          </a:p>
        </p:txBody>
      </p:sp>
      <p:sp>
        <p:nvSpPr>
          <p:cNvPr id="24" name="Rectangle 16"/>
          <p:cNvSpPr>
            <a:spLocks noChangeArrowheads="1"/>
          </p:cNvSpPr>
          <p:nvPr/>
        </p:nvSpPr>
        <p:spPr bwMode="auto">
          <a:xfrm>
            <a:off x="6096000" y="5600700"/>
            <a:ext cx="1752600" cy="304800"/>
          </a:xfrm>
          <a:prstGeom prst="rect">
            <a:avLst/>
          </a:prstGeom>
          <a:solidFill>
            <a:schemeClr val="bg1">
              <a:lumMod val="60000"/>
              <a:lumOff val="40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dirty="0">
                <a:effectLst>
                  <a:outerShdw blurRad="38100" dist="38100" dir="2700000" algn="tl">
                    <a:srgbClr val="000000">
                      <a:alpha val="43137"/>
                    </a:srgbClr>
                  </a:outerShdw>
                </a:effectLst>
              </a:rPr>
              <a:t>Sponsors</a:t>
            </a:r>
          </a:p>
        </p:txBody>
      </p:sp>
      <p:sp>
        <p:nvSpPr>
          <p:cNvPr id="25" name="Rectangle 10"/>
          <p:cNvSpPr>
            <a:spLocks noChangeArrowheads="1"/>
          </p:cNvSpPr>
          <p:nvPr/>
        </p:nvSpPr>
        <p:spPr bwMode="auto">
          <a:xfrm>
            <a:off x="4267200" y="2552700"/>
            <a:ext cx="1295400" cy="533400"/>
          </a:xfrm>
          <a:prstGeom prst="rect">
            <a:avLst/>
          </a:prstGeom>
          <a:solidFill>
            <a:srgbClr val="336699"/>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Directors</a:t>
            </a:r>
          </a:p>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 &amp; </a:t>
            </a:r>
          </a:p>
          <a:p>
            <a:pPr algn="ctr" eaLnBrk="0" hangingPunct="0">
              <a:lnSpc>
                <a:spcPct val="70000"/>
              </a:lnSpc>
              <a:defRPr/>
            </a:pPr>
            <a:r>
              <a:rPr lang="en-US" sz="1200" dirty="0">
                <a:ln/>
                <a:effectLst>
                  <a:outerShdw blurRad="38100" dist="38100" dir="2700000" algn="tl">
                    <a:srgbClr val="000000">
                      <a:alpha val="43137"/>
                    </a:srgbClr>
                  </a:outerShdw>
                </a:effectLst>
                <a:latin typeface="Arial" charset="0"/>
              </a:rPr>
              <a:t>Executive Council</a:t>
            </a:r>
          </a:p>
        </p:txBody>
      </p:sp>
      <p:graphicFrame>
        <p:nvGraphicFramePr>
          <p:cNvPr id="26" name="Diagram 25"/>
          <p:cNvGraphicFramePr/>
          <p:nvPr>
            <p:extLst>
              <p:ext uri="{D42A27DB-BD31-4B8C-83A1-F6EECF244321}">
                <p14:modId xmlns:p14="http://schemas.microsoft.com/office/powerpoint/2010/main" val="2952582007"/>
              </p:ext>
            </p:extLst>
          </p:nvPr>
        </p:nvGraphicFramePr>
        <p:xfrm>
          <a:off x="152400" y="4927600"/>
          <a:ext cx="1600200" cy="5842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27" name="Diagram 26"/>
          <p:cNvGraphicFramePr/>
          <p:nvPr>
            <p:extLst>
              <p:ext uri="{D42A27DB-BD31-4B8C-83A1-F6EECF244321}">
                <p14:modId xmlns:p14="http://schemas.microsoft.com/office/powerpoint/2010/main" val="3846614228"/>
              </p:ext>
            </p:extLst>
          </p:nvPr>
        </p:nvGraphicFramePr>
        <p:xfrm>
          <a:off x="2286000" y="2238513"/>
          <a:ext cx="1600200" cy="58420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28" name="Diagram 27"/>
          <p:cNvGraphicFramePr/>
          <p:nvPr>
            <p:extLst>
              <p:ext uri="{D42A27DB-BD31-4B8C-83A1-F6EECF244321}">
                <p14:modId xmlns:p14="http://schemas.microsoft.com/office/powerpoint/2010/main" val="4001536449"/>
              </p:ext>
            </p:extLst>
          </p:nvPr>
        </p:nvGraphicFramePr>
        <p:xfrm>
          <a:off x="1181100" y="3632200"/>
          <a:ext cx="1600200" cy="58420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18"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extLst>
      <p:ext uri="{BB962C8B-B14F-4D97-AF65-F5344CB8AC3E}">
        <p14:creationId xmlns:p14="http://schemas.microsoft.com/office/powerpoint/2010/main" val="8620751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own Arrow 14"/>
          <p:cNvSpPr/>
          <p:nvPr/>
        </p:nvSpPr>
        <p:spPr bwMode="auto">
          <a:xfrm>
            <a:off x="1524000" y="1524000"/>
            <a:ext cx="1600200" cy="4191000"/>
          </a:xfrm>
          <a:prstGeom prst="downArrow">
            <a:avLst>
              <a:gd name="adj1" fmla="val 50000"/>
              <a:gd name="adj2" fmla="val 32831"/>
            </a:avLst>
          </a:prstGeom>
          <a:solidFill>
            <a:schemeClr val="accent1"/>
          </a:solidFill>
          <a:ln w="9525" cap="flat" cmpd="sng" algn="ctr">
            <a:solidFill>
              <a:schemeClr val="tx1"/>
            </a:solidFill>
            <a:prstDash val="solid"/>
            <a:round/>
            <a:headEnd type="none" w="med" len="med"/>
            <a:tailEnd type="none" w="med" len="med"/>
          </a:ln>
          <a:effectLst>
            <a:glow rad="228600">
              <a:schemeClr val="accent1">
                <a:satMod val="175000"/>
                <a:alpha val="40000"/>
              </a:schemeClr>
            </a:glow>
            <a:innerShdw blurRad="114300">
              <a:prstClr val="black"/>
            </a:inn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63490" name="Rectangle 2"/>
          <p:cNvSpPr>
            <a:spLocks noGrp="1" noChangeArrowheads="1"/>
          </p:cNvSpPr>
          <p:nvPr>
            <p:ph type="title"/>
          </p:nvPr>
        </p:nvSpPr>
        <p:spPr>
          <a:xfrm>
            <a:off x="1600200" y="152400"/>
            <a:ext cx="7239000" cy="762000"/>
          </a:xfrm>
        </p:spPr>
        <p:txBody>
          <a:bodyPr/>
          <a:lstStyle/>
          <a:p>
            <a:pPr eaLnBrk="1" hangingPunct="1">
              <a:defRPr/>
            </a:pPr>
            <a:r>
              <a:rPr lang="en-US" sz="2400" dirty="0" smtClean="0"/>
              <a:t>How to Engage with us - Volunteering &amp; Donations</a:t>
            </a:r>
          </a:p>
        </p:txBody>
      </p:sp>
      <p:sp>
        <p:nvSpPr>
          <p:cNvPr id="6" name="Slide Number Placeholder 6"/>
          <p:cNvSpPr>
            <a:spLocks noGrp="1"/>
          </p:cNvSpPr>
          <p:nvPr>
            <p:ph type="sldNum" sz="quarter" idx="12"/>
          </p:nvPr>
        </p:nvSpPr>
        <p:spPr/>
        <p:txBody>
          <a:bodyPr/>
          <a:lstStyle/>
          <a:p>
            <a:pPr>
              <a:defRPr/>
            </a:pPr>
            <a:fld id="{97E7F875-9B33-4957-AD12-4B4A0C1329E7}" type="slidenum">
              <a:rPr lang="en-US"/>
              <a:pPr>
                <a:defRPr/>
              </a:pPr>
              <a:t>7</a:t>
            </a:fld>
            <a:endParaRPr lang="en-US" dirty="0"/>
          </a:p>
        </p:txBody>
      </p:sp>
      <p:graphicFrame>
        <p:nvGraphicFramePr>
          <p:cNvPr id="7" name="Diagram 6"/>
          <p:cNvGraphicFramePr/>
          <p:nvPr>
            <p:extLst>
              <p:ext uri="{D42A27DB-BD31-4B8C-83A1-F6EECF244321}">
                <p14:modId xmlns:p14="http://schemas.microsoft.com/office/powerpoint/2010/main" val="4242989192"/>
              </p:ext>
            </p:extLst>
          </p:nvPr>
        </p:nvGraphicFramePr>
        <p:xfrm>
          <a:off x="457200" y="1981200"/>
          <a:ext cx="37338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2132730330"/>
              </p:ext>
            </p:extLst>
          </p:nvPr>
        </p:nvGraphicFramePr>
        <p:xfrm>
          <a:off x="3810000" y="1600200"/>
          <a:ext cx="51054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p:nvPr>
            <p:extLst>
              <p:ext uri="{D42A27DB-BD31-4B8C-83A1-F6EECF244321}">
                <p14:modId xmlns:p14="http://schemas.microsoft.com/office/powerpoint/2010/main" val="664070704"/>
              </p:ext>
            </p:extLst>
          </p:nvPr>
        </p:nvGraphicFramePr>
        <p:xfrm>
          <a:off x="457200" y="5791200"/>
          <a:ext cx="5638800" cy="381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4" name="Diagram 13"/>
          <p:cNvGraphicFramePr/>
          <p:nvPr>
            <p:extLst>
              <p:ext uri="{D42A27DB-BD31-4B8C-83A1-F6EECF244321}">
                <p14:modId xmlns:p14="http://schemas.microsoft.com/office/powerpoint/2010/main" val="2320546707"/>
              </p:ext>
            </p:extLst>
          </p:nvPr>
        </p:nvGraphicFramePr>
        <p:xfrm>
          <a:off x="457200" y="1066800"/>
          <a:ext cx="3733800" cy="6858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7" name="Curved Right Arrow 16"/>
          <p:cNvSpPr/>
          <p:nvPr/>
        </p:nvSpPr>
        <p:spPr bwMode="auto">
          <a:xfrm rot="15886602">
            <a:off x="4330271" y="4126244"/>
            <a:ext cx="1034198" cy="2449181"/>
          </a:xfrm>
          <a:prstGeom prst="curvedRightArrow">
            <a:avLst>
              <a:gd name="adj1" fmla="val 33680"/>
              <a:gd name="adj2" fmla="val 70366"/>
              <a:gd name="adj3" fmla="val 37177"/>
            </a:avLst>
          </a:prstGeom>
          <a:ln w="3175">
            <a:solidFill>
              <a:schemeClr val="tx1"/>
            </a:solidFill>
            <a:headEnd type="none" w="med" len="med"/>
            <a:tailEnd type="none" w="med" len="med"/>
          </a:ln>
          <a:effectLst>
            <a:glow rad="101600">
              <a:schemeClr val="accent1">
                <a:satMod val="175000"/>
                <a:alpha val="40000"/>
              </a:schemeClr>
            </a:glow>
            <a:innerShdw blurRad="63500" dist="50800" dir="16200000">
              <a:prstClr val="black">
                <a:alpha val="50000"/>
              </a:prstClr>
            </a:innerShdw>
          </a:effec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graphicFrame>
        <p:nvGraphicFramePr>
          <p:cNvPr id="12" name="Diagram 11"/>
          <p:cNvGraphicFramePr/>
          <p:nvPr>
            <p:extLst>
              <p:ext uri="{D42A27DB-BD31-4B8C-83A1-F6EECF244321}">
                <p14:modId xmlns:p14="http://schemas.microsoft.com/office/powerpoint/2010/main" val="616815984"/>
              </p:ext>
            </p:extLst>
          </p:nvPr>
        </p:nvGraphicFramePr>
        <p:xfrm>
          <a:off x="457200" y="3352800"/>
          <a:ext cx="3733800" cy="175260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13"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extLst>
      <p:ext uri="{BB962C8B-B14F-4D97-AF65-F5344CB8AC3E}">
        <p14:creationId xmlns:p14="http://schemas.microsoft.com/office/powerpoint/2010/main" val="342208655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u="sng" dirty="0" smtClean="0"/>
              <a:t>What</a:t>
            </a:r>
            <a:r>
              <a:rPr lang="en-US" sz="4000" dirty="0" smtClean="0"/>
              <a:t> we Do</a:t>
            </a:r>
          </a:p>
        </p:txBody>
      </p:sp>
      <p:sp>
        <p:nvSpPr>
          <p:cNvPr id="6" name="Slide Number Placeholder 6"/>
          <p:cNvSpPr>
            <a:spLocks noGrp="1"/>
          </p:cNvSpPr>
          <p:nvPr>
            <p:ph type="sldNum" sz="quarter" idx="12"/>
          </p:nvPr>
        </p:nvSpPr>
        <p:spPr/>
        <p:txBody>
          <a:bodyPr/>
          <a:lstStyle/>
          <a:p>
            <a:pPr>
              <a:defRPr/>
            </a:pPr>
            <a:fld id="{2278FE4B-780E-4D66-9157-1EBACF5E0B6D}" type="slidenum">
              <a:rPr lang="en-US"/>
              <a:pPr>
                <a:defRPr/>
              </a:pPr>
              <a:t>8</a:t>
            </a:fld>
            <a:endParaRPr lang="en-US" dirty="0"/>
          </a:p>
        </p:txBody>
      </p:sp>
      <p:graphicFrame>
        <p:nvGraphicFramePr>
          <p:cNvPr id="10" name="Diagram 9"/>
          <p:cNvGraphicFramePr/>
          <p:nvPr>
            <p:extLst>
              <p:ext uri="{D42A27DB-BD31-4B8C-83A1-F6EECF244321}">
                <p14:modId xmlns:p14="http://schemas.microsoft.com/office/powerpoint/2010/main" val="346973338"/>
              </p:ext>
            </p:extLst>
          </p:nvPr>
        </p:nvGraphicFramePr>
        <p:xfrm>
          <a:off x="381000" y="1143000"/>
          <a:ext cx="8305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Tree>
    <p:extLst>
      <p:ext uri="{BB962C8B-B14F-4D97-AF65-F5344CB8AC3E}">
        <p14:creationId xmlns:p14="http://schemas.microsoft.com/office/powerpoint/2010/main" val="124148336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228600"/>
            <a:ext cx="6924675" cy="685800"/>
          </a:xfrm>
        </p:spPr>
        <p:txBody>
          <a:bodyPr/>
          <a:lstStyle/>
          <a:p>
            <a:r>
              <a:rPr lang="en-US" sz="2800" dirty="0" smtClean="0"/>
              <a:t>HEC </a:t>
            </a:r>
            <a:r>
              <a:rPr lang="en-US" sz="2800" dirty="0" smtClean="0"/>
              <a:t>Executive Council (EC</a:t>
            </a:r>
            <a:r>
              <a:rPr lang="en-US" sz="2800" dirty="0" smtClean="0"/>
              <a:t>) – Who We Are</a:t>
            </a:r>
            <a:endParaRPr lang="en-US" sz="2800" dirty="0"/>
          </a:p>
        </p:txBody>
      </p:sp>
      <p:sp>
        <p:nvSpPr>
          <p:cNvPr id="4" name="Footer Placeholder 3"/>
          <p:cNvSpPr>
            <a:spLocks noGrp="1"/>
          </p:cNvSpPr>
          <p:nvPr>
            <p:ph type="ftr" sz="quarter" idx="11"/>
          </p:nvPr>
        </p:nvSpPr>
        <p:spPr>
          <a:xfrm>
            <a:off x="2743200" y="6245225"/>
            <a:ext cx="3657600" cy="476250"/>
          </a:xfrm>
        </p:spPr>
        <p:txBody>
          <a:bodyPr/>
          <a:lstStyle/>
          <a:p>
            <a:pPr>
              <a:defRPr/>
            </a:pPr>
            <a:r>
              <a:rPr lang="en-US" sz="1200" dirty="0">
                <a:effectLst/>
              </a:rPr>
              <a:t>Hellenic Electronic Center – </a:t>
            </a:r>
            <a:r>
              <a:rPr lang="en-US" sz="1200" dirty="0" smtClean="0">
                <a:effectLst/>
              </a:rPr>
              <a:t>www.greece.org</a:t>
            </a:r>
            <a:endParaRPr lang="en-US" sz="1200" dirty="0">
              <a:effectLst/>
            </a:endParaRPr>
          </a:p>
        </p:txBody>
      </p:sp>
      <p:sp>
        <p:nvSpPr>
          <p:cNvPr id="5" name="Slide Number Placeholder 4"/>
          <p:cNvSpPr>
            <a:spLocks noGrp="1"/>
          </p:cNvSpPr>
          <p:nvPr>
            <p:ph type="sldNum" sz="quarter" idx="12"/>
          </p:nvPr>
        </p:nvSpPr>
        <p:spPr/>
        <p:txBody>
          <a:bodyPr/>
          <a:lstStyle/>
          <a:p>
            <a:pPr>
              <a:defRPr/>
            </a:pPr>
            <a:fld id="{262C30AB-EBF4-467B-A752-255F8CB269F2}" type="slidenum">
              <a:rPr lang="en-US" smtClean="0"/>
              <a:pPr>
                <a:defRPr/>
              </a:pPr>
              <a:t>9</a:t>
            </a:fld>
            <a:endParaRPr lang="en-US" dirty="0"/>
          </a:p>
        </p:txBody>
      </p:sp>
      <p:sp>
        <p:nvSpPr>
          <p:cNvPr id="10" name="Rectangle 9"/>
          <p:cNvSpPr/>
          <p:nvPr/>
        </p:nvSpPr>
        <p:spPr bwMode="auto">
          <a:xfrm>
            <a:off x="271670" y="1507226"/>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Thanos  Voudouris</a:t>
            </a:r>
          </a:p>
          <a:p>
            <a:pPr algn="ctr" eaLnBrk="0" hangingPunct="0"/>
            <a:r>
              <a:rPr lang="en-US" sz="1000" dirty="0" smtClean="0"/>
              <a:t>BSc, MSc </a:t>
            </a:r>
            <a:r>
              <a:rPr lang="en-US" sz="1000" dirty="0" smtClean="0"/>
              <a:t>IT</a:t>
            </a:r>
          </a:p>
          <a:p>
            <a:pPr algn="ctr" eaLnBrk="0" hangingPunct="0"/>
            <a:r>
              <a:rPr lang="en-US" sz="1000" dirty="0" smtClean="0"/>
              <a:t>HEC co-founder, Director, </a:t>
            </a:r>
          </a:p>
          <a:p>
            <a:pPr algn="ctr" eaLnBrk="0" hangingPunct="0"/>
            <a:r>
              <a:rPr lang="en-US" sz="1000" dirty="0" smtClean="0"/>
              <a:t>IT Architect</a:t>
            </a:r>
          </a:p>
          <a:p>
            <a:pPr algn="ctr" eaLnBrk="0" hangingPunct="0"/>
            <a:r>
              <a:rPr lang="en-US" sz="1000" dirty="0" smtClean="0"/>
              <a:t>Washington DC</a:t>
            </a:r>
          </a:p>
          <a:p>
            <a:pPr marL="0" marR="0" indent="0" algn="l" defTabSz="914400" eaLnBrk="0" latinLnBrk="0" hangingPunct="0">
              <a:lnSpc>
                <a:spcPct val="100000"/>
              </a:lnSpc>
              <a:buClrTx/>
              <a:buSzTx/>
              <a:buFontTx/>
              <a:buNone/>
              <a:tabLst/>
            </a:pPr>
            <a:endParaRPr lang="en-US" sz="1200" dirty="0" smtClean="0"/>
          </a:p>
        </p:txBody>
      </p:sp>
      <p:sp>
        <p:nvSpPr>
          <p:cNvPr id="12" name="Rectangle 11"/>
          <p:cNvSpPr/>
          <p:nvPr/>
        </p:nvSpPr>
        <p:spPr bwMode="auto">
          <a:xfrm>
            <a:off x="2024270" y="1507227"/>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Anna Lawless</a:t>
            </a:r>
          </a:p>
          <a:p>
            <a:pPr algn="ctr" eaLnBrk="0" hangingPunct="0"/>
            <a:endParaRPr lang="en-US" sz="1200" dirty="0" smtClean="0"/>
          </a:p>
          <a:p>
            <a:pPr algn="ctr" eaLnBrk="0" hangingPunct="0"/>
            <a:r>
              <a:rPr lang="en-US" sz="1000" dirty="0" smtClean="0"/>
              <a:t>Director</a:t>
            </a:r>
          </a:p>
          <a:p>
            <a:pPr algn="ctr" eaLnBrk="0" hangingPunct="0"/>
            <a:r>
              <a:rPr lang="en-US" sz="1000" dirty="0" smtClean="0"/>
              <a:t>IT Specialist</a:t>
            </a:r>
          </a:p>
          <a:p>
            <a:pPr algn="ctr" eaLnBrk="0" hangingPunct="0"/>
            <a:r>
              <a:rPr lang="en-US" sz="1000" dirty="0" smtClean="0"/>
              <a:t>Educator</a:t>
            </a:r>
          </a:p>
          <a:p>
            <a:pPr algn="ctr" eaLnBrk="0" hangingPunct="0"/>
            <a:r>
              <a:rPr lang="en-US" sz="1000" dirty="0" smtClean="0"/>
              <a:t>UK</a:t>
            </a:r>
          </a:p>
          <a:p>
            <a:pPr marL="0" marR="0" indent="0" algn="l" defTabSz="914400" eaLnBrk="0" latinLnBrk="0" hangingPunct="0">
              <a:lnSpc>
                <a:spcPct val="100000"/>
              </a:lnSpc>
              <a:buClrTx/>
              <a:buSzTx/>
              <a:buFontTx/>
              <a:buNone/>
              <a:tabLst/>
            </a:pPr>
            <a:endParaRPr lang="en-US" sz="1200" dirty="0" smtClean="0"/>
          </a:p>
        </p:txBody>
      </p:sp>
      <p:sp>
        <p:nvSpPr>
          <p:cNvPr id="13" name="Rectangle 12"/>
          <p:cNvSpPr/>
          <p:nvPr/>
        </p:nvSpPr>
        <p:spPr bwMode="auto">
          <a:xfrm>
            <a:off x="56056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Eleni Bomis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Greek &amp; French Literature </a:t>
            </a:r>
          </a:p>
          <a:p>
            <a:pPr algn="ctr" eaLnBrk="0" hangingPunct="0"/>
            <a:r>
              <a:rPr lang="en-US" sz="1000" dirty="0" smtClean="0"/>
              <a:t>Montreal, Canada</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p:txBody>
      </p:sp>
      <p:sp>
        <p:nvSpPr>
          <p:cNvPr id="15" name="Rectangle 14"/>
          <p:cNvSpPr/>
          <p:nvPr/>
        </p:nvSpPr>
        <p:spPr bwMode="auto">
          <a:xfrm>
            <a:off x="3853070" y="1507227"/>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Stelios Manias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Florida, USA</a:t>
            </a:r>
          </a:p>
          <a:p>
            <a:pPr marL="0" marR="0" indent="0" algn="l" defTabSz="914400" eaLnBrk="0" latinLnBrk="0" hangingPunct="0">
              <a:lnSpc>
                <a:spcPct val="100000"/>
              </a:lnSpc>
              <a:buClrTx/>
              <a:buSzTx/>
              <a:buFontTx/>
              <a:buNone/>
              <a:tabLst/>
            </a:pPr>
            <a:endParaRPr lang="en-US" sz="1200" dirty="0" smtClean="0"/>
          </a:p>
        </p:txBody>
      </p:sp>
      <p:sp>
        <p:nvSpPr>
          <p:cNvPr id="16" name="Rectangle 15"/>
          <p:cNvSpPr/>
          <p:nvPr/>
        </p:nvSpPr>
        <p:spPr bwMode="auto">
          <a:xfrm>
            <a:off x="7371522" y="1504741"/>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Fotini Vasileiou</a:t>
            </a:r>
          </a:p>
          <a:p>
            <a:pPr algn="ctr" eaLnBrk="0" hangingPunct="0"/>
            <a:endParaRPr lang="en-US" sz="1200" dirty="0" smtClean="0"/>
          </a:p>
          <a:p>
            <a:pPr algn="ctr" eaLnBrk="0" hangingPunct="0"/>
            <a:r>
              <a:rPr lang="en-US" sz="1000" dirty="0" smtClean="0"/>
              <a:t>EC Member</a:t>
            </a:r>
          </a:p>
          <a:p>
            <a:pPr algn="ctr" eaLnBrk="0" hangingPunct="0"/>
            <a:r>
              <a:rPr lang="en-US" sz="1000" dirty="0" smtClean="0"/>
              <a:t>Graphics Designer,</a:t>
            </a:r>
          </a:p>
          <a:p>
            <a:pPr algn="ctr" eaLnBrk="0" hangingPunct="0"/>
            <a:r>
              <a:rPr lang="en-US" sz="1000" dirty="0" smtClean="0"/>
              <a:t>Marketing &amp; PR</a:t>
            </a:r>
          </a:p>
          <a:p>
            <a:pPr algn="ctr" eaLnBrk="0" hangingPunct="0"/>
            <a:r>
              <a:rPr lang="en-US" sz="1000" dirty="0" smtClean="0"/>
              <a:t>Samos, Greece</a:t>
            </a:r>
          </a:p>
          <a:p>
            <a:pPr marL="0" marR="0" indent="0" algn="l" defTabSz="914400" eaLnBrk="0" latinLnBrk="0" hangingPunct="0">
              <a:lnSpc>
                <a:spcPct val="100000"/>
              </a:lnSpc>
              <a:buClrTx/>
              <a:buSzTx/>
              <a:buFontTx/>
              <a:buNone/>
              <a:tabLst/>
            </a:pPr>
            <a:endParaRPr lang="en-US" sz="1200" dirty="0" smtClean="0"/>
          </a:p>
        </p:txBody>
      </p:sp>
      <p:sp>
        <p:nvSpPr>
          <p:cNvPr id="18" name="Rectangle 17"/>
          <p:cNvSpPr/>
          <p:nvPr/>
        </p:nvSpPr>
        <p:spPr bwMode="auto">
          <a:xfrm>
            <a:off x="2024270" y="3866322"/>
            <a:ext cx="16002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Mario Chinas</a:t>
            </a:r>
          </a:p>
          <a:p>
            <a:pPr algn="ctr" eaLnBrk="0" hangingPunct="0"/>
            <a:endParaRPr lang="en-US" sz="1200" dirty="0" smtClean="0"/>
          </a:p>
          <a:p>
            <a:pPr algn="ctr" eaLnBrk="0" hangingPunct="0"/>
            <a:r>
              <a:rPr lang="en-US" sz="1000" dirty="0" smtClean="0"/>
              <a:t>EC Member</a:t>
            </a:r>
          </a:p>
          <a:p>
            <a:pPr algn="ctr" eaLnBrk="0" hangingPunct="0"/>
            <a:r>
              <a:rPr lang="en-US" sz="1000" dirty="0" smtClean="0"/>
              <a:t>Banker</a:t>
            </a:r>
          </a:p>
          <a:p>
            <a:pPr algn="ctr" eaLnBrk="0" hangingPunct="0"/>
            <a:r>
              <a:rPr lang="en-US" sz="1000" dirty="0" err="1" smtClean="0"/>
              <a:t>Larnaca</a:t>
            </a:r>
            <a:r>
              <a:rPr lang="en-US" sz="1000" dirty="0" smtClean="0"/>
              <a:t>, Cyprus</a:t>
            </a:r>
          </a:p>
        </p:txBody>
      </p:sp>
      <p:sp>
        <p:nvSpPr>
          <p:cNvPr id="19" name="Rectangle 18"/>
          <p:cNvSpPr/>
          <p:nvPr/>
        </p:nvSpPr>
        <p:spPr bwMode="auto">
          <a:xfrm>
            <a:off x="5605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Gus Stamatis</a:t>
            </a:r>
          </a:p>
          <a:p>
            <a:pPr algn="ctr" eaLnBrk="0" hangingPunct="0"/>
            <a:endParaRPr lang="en-US" sz="12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Agrinio, Greece</a:t>
            </a:r>
          </a:p>
          <a:p>
            <a:pPr marL="0" marR="0" indent="0" algn="ctr" defTabSz="914400" eaLnBrk="0" latinLnBrk="0" hangingPunct="0">
              <a:lnSpc>
                <a:spcPct val="100000"/>
              </a:lnSpc>
              <a:buClrTx/>
              <a:buSzTx/>
              <a:buFontTx/>
              <a:buNone/>
              <a:tabLst/>
            </a:pPr>
            <a:endParaRPr lang="en-US" sz="1200" dirty="0" smtClean="0"/>
          </a:p>
        </p:txBody>
      </p:sp>
      <p:sp>
        <p:nvSpPr>
          <p:cNvPr id="20" name="Rectangle 19"/>
          <p:cNvSpPr/>
          <p:nvPr/>
        </p:nvSpPr>
        <p:spPr bwMode="auto">
          <a:xfrm>
            <a:off x="2716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Nico Michael</a:t>
            </a:r>
          </a:p>
          <a:p>
            <a:pPr algn="ctr" eaLnBrk="0" hangingPunct="0"/>
            <a:endParaRPr lang="en-US" sz="1000" dirty="0" smtClean="0"/>
          </a:p>
          <a:p>
            <a:pPr algn="ctr" eaLnBrk="0" hangingPunct="0"/>
            <a:r>
              <a:rPr lang="en-US" sz="1000" dirty="0" smtClean="0"/>
              <a:t>EC Member</a:t>
            </a:r>
          </a:p>
          <a:p>
            <a:pPr algn="ctr" eaLnBrk="0" hangingPunct="0"/>
            <a:r>
              <a:rPr lang="en-US" sz="1000" dirty="0" smtClean="0"/>
              <a:t>IT Professional</a:t>
            </a:r>
          </a:p>
          <a:p>
            <a:pPr algn="ctr" eaLnBrk="0" hangingPunct="0"/>
            <a:r>
              <a:rPr lang="en-US" sz="1000" dirty="0" smtClean="0"/>
              <a:t>Johannesburg, SA</a:t>
            </a:r>
          </a:p>
          <a:p>
            <a:pPr marL="0" marR="0" indent="0" algn="l" defTabSz="914400" eaLnBrk="0" latinLnBrk="0" hangingPunct="0">
              <a:lnSpc>
                <a:spcPct val="100000"/>
              </a:lnSpc>
              <a:buClrTx/>
              <a:buSzTx/>
              <a:buFontTx/>
              <a:buNone/>
              <a:tabLst/>
            </a:pPr>
            <a:endParaRPr lang="en-US" sz="1200" dirty="0" smtClean="0"/>
          </a:p>
        </p:txBody>
      </p:sp>
      <p:sp>
        <p:nvSpPr>
          <p:cNvPr id="21" name="Rectangle 20"/>
          <p:cNvSpPr/>
          <p:nvPr/>
        </p:nvSpPr>
        <p:spPr bwMode="auto">
          <a:xfrm>
            <a:off x="3853070"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Terry Dritsas</a:t>
            </a:r>
          </a:p>
          <a:p>
            <a:pPr algn="ctr" eaLnBrk="0" hangingPunct="0"/>
            <a:endParaRPr lang="en-US" sz="1200" dirty="0" smtClean="0"/>
          </a:p>
          <a:p>
            <a:pPr algn="ctr" eaLnBrk="0" hangingPunct="0"/>
            <a:r>
              <a:rPr lang="en-US" sz="1000" dirty="0"/>
              <a:t>EC Member</a:t>
            </a:r>
          </a:p>
          <a:p>
            <a:pPr algn="ctr" eaLnBrk="0" hangingPunct="0"/>
            <a:r>
              <a:rPr lang="en-US" sz="1000" dirty="0" smtClean="0"/>
              <a:t>Electrical Engineer</a:t>
            </a:r>
          </a:p>
          <a:p>
            <a:pPr algn="ctr" eaLnBrk="0" hangingPunct="0"/>
            <a:r>
              <a:rPr lang="en-US" sz="1000" dirty="0" smtClean="0"/>
              <a:t>California, USA</a:t>
            </a:r>
          </a:p>
          <a:p>
            <a:pPr marL="0" marR="0" indent="0" algn="ctr" defTabSz="914400" eaLnBrk="0" latinLnBrk="0" hangingPunct="0">
              <a:lnSpc>
                <a:spcPct val="100000"/>
              </a:lnSpc>
              <a:buClrTx/>
              <a:buSzTx/>
              <a:buFontTx/>
              <a:buNone/>
              <a:tabLst/>
            </a:pPr>
            <a:endParaRPr lang="en-US" sz="1200" dirty="0" smtClean="0"/>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4190" y="1624837"/>
            <a:ext cx="895350" cy="1019175"/>
          </a:xfrm>
          <a:prstGeom prst="rect">
            <a:avLst/>
          </a:prstGeom>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338" y="1621523"/>
            <a:ext cx="895350" cy="1019175"/>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9995" y="1621524"/>
            <a:ext cx="895350" cy="1019175"/>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9995" y="3968404"/>
            <a:ext cx="895350" cy="1019175"/>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4795" y="3973581"/>
            <a:ext cx="895350" cy="1019175"/>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67395" y="3983519"/>
            <a:ext cx="895350" cy="1019175"/>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9112" y="1624837"/>
            <a:ext cx="895350" cy="1019175"/>
          </a:xfrm>
          <a:prstGeom prst="rect">
            <a:avLst/>
          </a:prstGeom>
        </p:spPr>
      </p:pic>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73382" y="1624837"/>
            <a:ext cx="895350" cy="1019175"/>
          </a:xfrm>
          <a:prstGeom prst="rect">
            <a:avLst/>
          </a:prstGeom>
        </p:spPr>
      </p:pic>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5995" y="3968403"/>
            <a:ext cx="895350" cy="1019175"/>
          </a:xfrm>
          <a:prstGeom prst="rect">
            <a:avLst/>
          </a:prstGeom>
        </p:spPr>
      </p:pic>
      <p:sp>
        <p:nvSpPr>
          <p:cNvPr id="24" name="Rectangle 23"/>
          <p:cNvSpPr/>
          <p:nvPr/>
        </p:nvSpPr>
        <p:spPr bwMode="auto">
          <a:xfrm>
            <a:off x="7383118" y="3866322"/>
            <a:ext cx="1524000" cy="2133600"/>
          </a:xfrm>
          <a:prstGeom prst="rect">
            <a:avLst/>
          </a:prstGeom>
          <a:ln>
            <a:headEnd type="none" w="med" len="med"/>
            <a:tailEnd type="none" w="med" len="med"/>
          </a:ln>
        </p:spPr>
        <p:style>
          <a:lnRef idx="0">
            <a:schemeClr val="accent2"/>
          </a:lnRef>
          <a:fillRef idx="1002">
            <a:schemeClr val="dk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endParaRPr lang="en-US" sz="1200" dirty="0" smtClean="0"/>
          </a:p>
          <a:p>
            <a:pPr algn="ctr" eaLnBrk="0" hangingPunct="0"/>
            <a:r>
              <a:rPr lang="en-US" sz="1200" dirty="0" smtClean="0"/>
              <a:t>Athanasios D. Sarantopoulos</a:t>
            </a:r>
            <a:r>
              <a:rPr lang="en-US" sz="1000" dirty="0" smtClean="0"/>
              <a:t> </a:t>
            </a:r>
          </a:p>
          <a:p>
            <a:pPr algn="ctr" eaLnBrk="0" hangingPunct="0"/>
            <a:r>
              <a:rPr lang="en-US" sz="1000" dirty="0" smtClean="0"/>
              <a:t>MBA, PhD</a:t>
            </a:r>
          </a:p>
          <a:p>
            <a:pPr algn="ctr" eaLnBrk="0" hangingPunct="0"/>
            <a:r>
              <a:rPr lang="en-US" sz="1000" dirty="0" smtClean="0"/>
              <a:t>EC Member</a:t>
            </a:r>
          </a:p>
          <a:p>
            <a:pPr algn="ctr" eaLnBrk="0" hangingPunct="0"/>
            <a:r>
              <a:rPr lang="en-US" sz="1000" dirty="0" smtClean="0"/>
              <a:t>Electrical Engineer</a:t>
            </a:r>
          </a:p>
          <a:p>
            <a:pPr algn="ctr" eaLnBrk="0" hangingPunct="0"/>
            <a:r>
              <a:rPr lang="en-US" sz="1000" dirty="0" smtClean="0"/>
              <a:t>Athens, Greece</a:t>
            </a:r>
          </a:p>
          <a:p>
            <a:pPr marL="0" marR="0" indent="0" algn="l" defTabSz="914400" eaLnBrk="0" latinLnBrk="0" hangingPunct="0">
              <a:lnSpc>
                <a:spcPct val="100000"/>
              </a:lnSpc>
              <a:buClrTx/>
              <a:buSzTx/>
              <a:buFontTx/>
              <a:buNone/>
              <a:tabLst/>
            </a:pPr>
            <a:endParaRPr lang="en-US" sz="1200" dirty="0" smtClean="0"/>
          </a:p>
        </p:txBody>
      </p:sp>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23946" y="3968611"/>
            <a:ext cx="895350" cy="1019175"/>
          </a:xfrm>
          <a:prstGeom prst="rect">
            <a:avLst/>
          </a:prstGeom>
        </p:spPr>
      </p:pic>
    </p:spTree>
    <p:extLst>
      <p:ext uri="{BB962C8B-B14F-4D97-AF65-F5344CB8AC3E}">
        <p14:creationId xmlns:p14="http://schemas.microsoft.com/office/powerpoint/2010/main" val="9177052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gdE3YaZ9qEiDJb5wimmHMQ"/>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whu_SgCz0uxyY4FEC.Jw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EzI7ZieRV0u.6Kc8y5Tsh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Da16nxemq0OEpZPfHDt4N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3_IRiQVLoEmlLaZprh_8f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RTPdOnUJuUu.VbLAEFcKt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au7fiAo_VEuwhyQcpUf7U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4xW5aYHbl0C4ka4aZslFt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ca727GQuOU.8jtetuSZ0Q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HDbUyCOuh0e6nrDIxLjY_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24Nods4OREeOC.HE4TDs2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kVfuq7kATU.OLMKMo6AoW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0VRp6STaNUCFrEcnMhp2_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gCeogEprZUC1VbXHWU3no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6NWQbIqvJEyIx88UbTOg4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_zKahbuGTkezcSGHHY2PU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PttV8fG0CE6_DyxJ8bpWV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j_qR2TjK.kylKm1W1fEZ_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SwFshtxLVE.hMUda_tuBO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pj1ERubOdkOk7p2o3Ypak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HDbUyCOuh0e6nrDIxLjY_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HDbUyCOuh0e6nrDIxLjY_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rsi_WSlRqk.GXlge6Hk1r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YrVySBS3j0yX55d6bSii4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XPR3GQbrNUWzOETLPRzQM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t_vCGIzFxUipwT39jTDIc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QJVEecn9aEemLP2pI20Rn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Nsur3lkeA0.JehJ9hwrM_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PezdxbYK06oUqjmVT18iQ"/>
</p:tagLst>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17434</TotalTime>
  <Words>1603</Words>
  <Application>Microsoft Office PowerPoint</Application>
  <PresentationFormat>On-screen Show (4:3)</PresentationFormat>
  <Paragraphs>263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Textured</vt:lpstr>
      <vt:lpstr>PowerPoint Presentation</vt:lpstr>
      <vt:lpstr>Summary</vt:lpstr>
      <vt:lpstr>Our Vision, Mission and Purpose</vt:lpstr>
      <vt:lpstr>Driving towards our vision</vt:lpstr>
      <vt:lpstr>Strategy and execution</vt:lpstr>
      <vt:lpstr>HEC Structure</vt:lpstr>
      <vt:lpstr>How to Engage with us - Volunteering &amp; Donations</vt:lpstr>
      <vt:lpstr>What we Do</vt:lpstr>
      <vt:lpstr>HEC Executive Council (EC) – Who We Are</vt:lpstr>
      <vt:lpstr>Who we are (Cont’d)</vt:lpstr>
    </vt:vector>
  </TitlesOfParts>
  <Company>Hellenic Electronic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HEC Information</dc:title>
  <dc:creator>Thanos Voudouris</dc:creator>
  <cp:lastModifiedBy>User</cp:lastModifiedBy>
  <cp:revision>443</cp:revision>
  <dcterms:created xsi:type="dcterms:W3CDTF">2009-06-27T15:24:52Z</dcterms:created>
  <dcterms:modified xsi:type="dcterms:W3CDTF">2016-02-21T20:20:57Z</dcterms:modified>
</cp:coreProperties>
</file>